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89" r:id="rId3"/>
    <p:sldId id="293" r:id="rId4"/>
    <p:sldId id="268" r:id="rId5"/>
    <p:sldId id="294" r:id="rId6"/>
    <p:sldId id="295" r:id="rId7"/>
    <p:sldId id="266" r:id="rId8"/>
    <p:sldId id="282" r:id="rId9"/>
    <p:sldId id="279" r:id="rId10"/>
    <p:sldId id="278" r:id="rId11"/>
    <p:sldId id="290" r:id="rId12"/>
    <p:sldId id="261" r:id="rId13"/>
    <p:sldId id="291" r:id="rId14"/>
    <p:sldId id="272" r:id="rId15"/>
    <p:sldId id="28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5BDA4-FA46-4398-8524-1E78CF6D8682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FACC4-E467-43EE-A906-B0A8F3C9F5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44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FACC4-E467-43EE-A906-B0A8F3C9F5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6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.rambler.ru/m/redirect?url=http://bilingual-online.net&amp;hash=753295dbcbf19ed85aef2ec11ec3e7e3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paris_madrid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1720" y="1664804"/>
            <a:ext cx="6840760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Удмуртский государственный университет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 языка и литературы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«Педагогическое образование»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магистерская программа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«Инновационный менеджмент 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иноязычном образовании»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Абитуриенту‒2022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dirty="0"/>
          </a:p>
          <a:p>
            <a:pPr algn="ctr"/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(Очно-заочная форма)</a:t>
            </a:r>
          </a:p>
          <a:p>
            <a:pPr algn="r"/>
            <a:r>
              <a:rPr lang="ru-RU" sz="2800" b="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229A62-2DBB-443E-B32F-DEC4E5B9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Психолого-педагогический блок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DCDD20-D6C7-440D-B6FE-541A5ABE16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5056314"/>
          </a:xfrm>
        </p:spPr>
        <p:txBody>
          <a:bodyPr>
            <a:normAutofit/>
          </a:bodyPr>
          <a:lstStyle/>
          <a:p>
            <a:r>
              <a:rPr lang="ru-RU" dirty="0"/>
              <a:t>Психология многоязычия в профессиональной среде</a:t>
            </a:r>
          </a:p>
          <a:p>
            <a:r>
              <a:rPr lang="ru-RU" dirty="0" err="1"/>
              <a:t>Мультилингвальное</a:t>
            </a:r>
            <a:r>
              <a:rPr lang="ru-RU" dirty="0"/>
              <a:t> образование и межкультурное взаимодействие </a:t>
            </a:r>
            <a:r>
              <a:rPr lang="ru-RU" dirty="0" smtClean="0"/>
              <a:t>(англ</a:t>
            </a:r>
            <a:r>
              <a:rPr lang="ru-RU" dirty="0" smtClean="0"/>
              <a:t>. яз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Методика </a:t>
            </a:r>
            <a:r>
              <a:rPr lang="ru-RU" dirty="0" err="1"/>
              <a:t>соизучения</a:t>
            </a:r>
            <a:r>
              <a:rPr lang="ru-RU" dirty="0"/>
              <a:t> иностранных языков</a:t>
            </a:r>
          </a:p>
          <a:p>
            <a:r>
              <a:rPr lang="ru-RU" dirty="0" smtClean="0"/>
              <a:t>Театральная педагогика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67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Блок управленческих </a:t>
            </a:r>
            <a:b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проектно-ориентированных дисциплин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Менеджмент в системе образования</a:t>
            </a:r>
          </a:p>
          <a:p>
            <a:pPr>
              <a:spcAft>
                <a:spcPts val="600"/>
              </a:spcAft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Предпринимательская деятельность в языковом образовании</a:t>
            </a:r>
          </a:p>
          <a:p>
            <a:pPr>
              <a:spcAft>
                <a:spcPts val="600"/>
              </a:spcAft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деловым общением в международном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сотрудничестве (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англ. яз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Проектирование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непрерывном языковом образовании</a:t>
            </a:r>
          </a:p>
          <a:p>
            <a:pPr>
              <a:spcAft>
                <a:spcPts val="600"/>
              </a:spcAft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Бизнес-планирование и организация бизнеса</a:t>
            </a:r>
          </a:p>
          <a:p>
            <a:pPr>
              <a:spcAft>
                <a:spcPts val="600"/>
              </a:spcAft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Интеллектуальные технологии цифровой экономики</a:t>
            </a:r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7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Базы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практик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600"/>
              </a:spcAft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Малое инновационное предприятие ООО «Научно-методическое объединение «Иж-Логос» (</a:t>
            </a:r>
            <a:r>
              <a:rPr lang="en-US" sz="8800" dirty="0">
                <a:latin typeface="Times New Roman" pitchFamily="18" charset="0"/>
                <a:cs typeface="Times New Roman" pitchFamily="18" charset="0"/>
              </a:rPr>
              <a:t>www.izh-logos.ru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Международная сетевая лаборатория «Многоязычие и межкультурная коммуникация» НОЦ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(волонтерская деятельность)</a:t>
            </a:r>
          </a:p>
          <a:p>
            <a:pPr>
              <a:spcAft>
                <a:spcPts val="600"/>
              </a:spcAft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Кафедра романской филологии, второго иностранного языка и лингводидактики</a:t>
            </a:r>
          </a:p>
          <a:p>
            <a:pPr>
              <a:spcAft>
                <a:spcPts val="600"/>
              </a:spcAft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Учебно-методический центр «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УдГУ-Лингва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Образовательные и др. учреждения</a:t>
            </a:r>
          </a:p>
          <a:p>
            <a:pPr marL="0" indent="0">
              <a:buNone/>
            </a:pPr>
            <a:endParaRPr lang="ru-RU" sz="80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/>
              <a:t>   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Имеется возможность прохождения практики  за рубежом,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под эгидой Международного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методсовета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по многоязычию и       межкультурной коммуникации, Германия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u="sng" dirty="0">
                <a:hlinkClick r:id="rId3"/>
              </a:rPr>
              <a:t>http://bilingual-online.net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sz="8000" dirty="0"/>
              <a:t> </a:t>
            </a:r>
            <a:br>
              <a:rPr lang="ru-RU" sz="8000" dirty="0"/>
            </a:br>
            <a:endParaRPr lang="ru-RU" sz="8000" dirty="0"/>
          </a:p>
          <a:p>
            <a:pPr marL="0" indent="0">
              <a:buNone/>
            </a:pPr>
            <a:endParaRPr lang="ru-RU" sz="5000" dirty="0"/>
          </a:p>
          <a:p>
            <a:pPr marL="0" indent="0">
              <a:buNone/>
            </a:pPr>
            <a:endParaRPr lang="ru-RU" sz="2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3FF7B2-E8D3-481D-AE20-6E9B6C3F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Защита магистерских диссертаций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6C1E7E9D-D615-4939-B917-69D0A47B1CA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3991533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7467600" cy="8127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Вручение дипломов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9734~1\AppData\Local\Temp\Rar$DIa0.514\все магистры_ма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248"/>
            <a:ext cx="9144000" cy="51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79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FCB22B-BB29-4879-8195-AA14FB4F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Мы учимся вместе с вами !</a:t>
            </a:r>
            <a:b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86741B-C773-46FC-A509-CE85498E0B1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dirty="0"/>
              <a:t>Будем рады видеть </a:t>
            </a:r>
            <a:r>
              <a:rPr lang="ru-RU" sz="3200" dirty="0" smtClean="0"/>
              <a:t>вас 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dirty="0"/>
              <a:t>в числе наших магистрантов!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200" dirty="0"/>
              <a:t>Пишите,</a:t>
            </a:r>
          </a:p>
          <a:p>
            <a:pPr marL="0" indent="0" algn="ctr">
              <a:buNone/>
            </a:pPr>
            <a:r>
              <a:rPr lang="ru-RU" sz="3200" dirty="0"/>
              <a:t>звоните,</a:t>
            </a:r>
          </a:p>
          <a:p>
            <a:pPr marL="0" indent="0" algn="ctr">
              <a:buNone/>
            </a:pPr>
            <a:r>
              <a:rPr lang="ru-RU" sz="3200" dirty="0"/>
              <a:t>спрашивайте</a:t>
            </a:r>
            <a:r>
              <a:rPr lang="ru-RU" sz="3200" dirty="0" smtClean="0"/>
              <a:t>!</a:t>
            </a:r>
            <a:endParaRPr lang="en-US" sz="3200" dirty="0" smtClean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de-DE" sz="3200" dirty="0" smtClean="0"/>
              <a:t>Instagram: </a:t>
            </a:r>
            <a:r>
              <a:rPr lang="de-DE" sz="3200" dirty="0" err="1" smtClean="0"/>
              <a:t>magistratura_i</a:t>
            </a:r>
            <a:r>
              <a:rPr lang="en-US" sz="3200" dirty="0" err="1" smtClean="0"/>
              <a:t>yal</a:t>
            </a:r>
            <a:endParaRPr lang="ru-RU" sz="3200" dirty="0"/>
          </a:p>
        </p:txBody>
      </p:sp>
      <p:pic>
        <p:nvPicPr>
          <p:cNvPr id="1026" name="Picture 2" descr="C:\Users\USER\Pictures\instagram-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72" y="5805264"/>
            <a:ext cx="295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55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 программы: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Зеленина Тамара Ивановна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zeleninatamara2@yandex.ru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Тел.: +7-912-465-36-78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Соруководитель: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Тойкина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Ольга Владимировна</a:t>
            </a:r>
          </a:p>
          <a:p>
            <a:pPr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toj-olga@yandex.ru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Тел.: +7-922-683-80-42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Кафедра: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paris_madrid@mail.ru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Тел.:  8(3412) 916-174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4BF026-3ACF-4DD3-8241-058566E31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Миссия программы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BB32CB-062D-4BC1-A77D-0C5B2FD1122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32792" y="1600200"/>
            <a:ext cx="7467600" cy="487375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/>
              <a:t>Продвижение идеи многоязычия </a:t>
            </a:r>
          </a:p>
          <a:p>
            <a:pPr marL="0" indent="0" algn="ctr">
              <a:buNone/>
            </a:pPr>
            <a:r>
              <a:rPr lang="ru-RU" dirty="0"/>
              <a:t>в образовательной среде </a:t>
            </a:r>
          </a:p>
          <a:p>
            <a:pPr marL="0" indent="0" algn="ctr">
              <a:buNone/>
            </a:pPr>
            <a:r>
              <a:rPr lang="ru-RU" dirty="0"/>
              <a:t>полиэтнического региона</a:t>
            </a:r>
          </a:p>
        </p:txBody>
      </p:sp>
    </p:spTree>
    <p:extLst>
      <p:ext uri="{BB962C8B-B14F-4D97-AF65-F5344CB8AC3E}">
        <p14:creationId xmlns:p14="http://schemas.microsoft.com/office/powerpoint/2010/main" val="357824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2E9F4B-F3AD-4E57-8A09-8B390F97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E29C5F3-D0CE-40AE-A84B-34CEE81E3B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Подготовка педагогов </a:t>
            </a:r>
            <a:r>
              <a:rPr lang="ru-RU" dirty="0" smtClean="0"/>
              <a:t>иностранных и родных языков в </a:t>
            </a:r>
            <a:r>
              <a:rPr lang="ru-RU" dirty="0"/>
              <a:t>сфере дошкольного, начального общего, основного общего, среднего общего, профессионального и дополнительного образования, а также </a:t>
            </a:r>
            <a:r>
              <a:rPr lang="ru-RU" dirty="0" smtClean="0"/>
              <a:t>менеджеров </a:t>
            </a:r>
            <a:r>
              <a:rPr lang="ru-RU" dirty="0"/>
              <a:t>в сфере </a:t>
            </a:r>
            <a:r>
              <a:rPr lang="ru-RU" dirty="0" smtClean="0"/>
              <a:t>многоязычного образования, </a:t>
            </a:r>
            <a:r>
              <a:rPr lang="ru-RU" dirty="0"/>
              <a:t>востребованных на рынке образовательных услуг.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8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Задачи программы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 </a:t>
            </a:r>
          </a:p>
          <a:p>
            <a:pPr marL="273050" indent="-2730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Соизучение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языков и культур для развития многоязычной компетенции.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Обучение управлению проектами на всех этапах жизненного цикла.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Разработка и апробация инновационных  образовательных  технологий.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Создание результатов интеллектуальной деятельности (РИД).</a:t>
            </a:r>
          </a:p>
          <a:p>
            <a:pPr algn="ctr">
              <a:buNone/>
            </a:pPr>
            <a:endParaRPr lang="ru-RU" sz="2000" b="1" cap="small" dirty="0">
              <a:solidFill>
                <a:schemeClr val="accent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79AF89-B6D9-47B3-9AA6-38AC1250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  <a:b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51167C-80C4-429D-AA13-63F3019203A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>
              <a:solidFill>
                <a:schemeClr val="accent6"/>
              </a:solidFill>
            </a:endParaRPr>
          </a:p>
          <a:p>
            <a:r>
              <a:rPr lang="ru-RU" dirty="0"/>
              <a:t>Срок освоения</a:t>
            </a:r>
            <a:r>
              <a:rPr lang="ru-RU" b="1" dirty="0"/>
              <a:t> </a:t>
            </a:r>
            <a:r>
              <a:rPr lang="ru-RU" dirty="0"/>
              <a:t>программы: 2 года 5 месяцев</a:t>
            </a:r>
          </a:p>
          <a:p>
            <a:r>
              <a:rPr lang="ru-RU" dirty="0"/>
              <a:t>Объем программы: 120 зачетных единиц</a:t>
            </a:r>
          </a:p>
          <a:p>
            <a:r>
              <a:rPr lang="ru-RU" dirty="0"/>
              <a:t>Форма</a:t>
            </a:r>
            <a:r>
              <a:rPr lang="ru-RU" b="1" dirty="0"/>
              <a:t> </a:t>
            </a:r>
            <a:r>
              <a:rPr lang="ru-RU" dirty="0"/>
              <a:t>обучения: очно-заочная</a:t>
            </a:r>
          </a:p>
          <a:p>
            <a:r>
              <a:rPr lang="ru-RU" dirty="0" smtClean="0"/>
              <a:t>Языки</a:t>
            </a:r>
            <a:r>
              <a:rPr lang="ru-RU" b="1" dirty="0" smtClean="0"/>
              <a:t> </a:t>
            </a:r>
            <a:r>
              <a:rPr lang="ru-RU" dirty="0"/>
              <a:t>обучения: </a:t>
            </a:r>
            <a:r>
              <a:rPr lang="ru-RU" dirty="0" smtClean="0"/>
              <a:t>русский и английский</a:t>
            </a:r>
            <a:endParaRPr lang="ru-RU" dirty="0"/>
          </a:p>
          <a:p>
            <a:r>
              <a:rPr lang="ru-RU" dirty="0" smtClean="0"/>
              <a:t>Знание </a:t>
            </a:r>
            <a:r>
              <a:rPr lang="ru-RU" dirty="0"/>
              <a:t>любого иностранного и национального языка приветствуется.</a:t>
            </a:r>
          </a:p>
        </p:txBody>
      </p:sp>
    </p:spTree>
    <p:extLst>
      <p:ext uri="{BB962C8B-B14F-4D97-AF65-F5344CB8AC3E}">
        <p14:creationId xmlns:p14="http://schemas.microsoft.com/office/powerpoint/2010/main" val="116181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Кадровое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доктора наук (филологических / педагогических)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кандидатов наук (филологических / педагогических / психологических)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Выпускающая кафедра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романской филологии, второго    иностранного языка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лингводидактики ИЯЛ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aris_madrid@mail.ru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11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Руководители программы</a:t>
            </a:r>
            <a:b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42046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Зеленина Тамара Ивановна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доктор филологических наук</a:t>
            </a:r>
          </a:p>
          <a:p>
            <a:pPr>
              <a:buNone/>
            </a:pPr>
            <a:r>
              <a:rPr 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профессор кафедры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романской филологии, второго иностранного языка и лингводидактики</a:t>
            </a:r>
          </a:p>
          <a:p>
            <a:pPr>
              <a:buNone/>
            </a:pPr>
            <a:r>
              <a:rPr 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директор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малого инновационного предприятия  ООО «Научно-методическое объединение «Иж-Логос»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www.izh-logos.ru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>
              <a:buNone/>
            </a:pPr>
            <a:endParaRPr lang="ru-RU" sz="2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Соруководитель: </a:t>
            </a:r>
          </a:p>
          <a:p>
            <a:pPr algn="just">
              <a:buNone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Тойкина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Ольга Владимировна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кандидат филологических наук, специалист по УМР НОЦ ИЯЛ, 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отв. секретарь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международной сетевой лаборатории «Многоязычие и  межкультурная коммуникация»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УдГУ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58844"/>
            <a:ext cx="8186766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ДИСЦИПЛИНЫ:</a:t>
            </a:r>
            <a:b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1. Блок филолого-лингвистических дисциплин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5039" y="1351854"/>
            <a:ext cx="8258204" cy="487375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spcAft>
                <a:spcPts val="600"/>
              </a:spcAft>
              <a:buNone/>
            </a:pP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Закономерности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мировой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литературы в межкультурном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взаимодействии (англ. яз.)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Семиотика</a:t>
            </a:r>
          </a:p>
          <a:p>
            <a:pPr>
              <a:spcAft>
                <a:spcPts val="600"/>
              </a:spcAft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Информационные технологии в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лингвистике (англ. яз.)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Методология научных исследований в области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многоязычия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Литература народов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Основы сопоставительной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лингвоконцептологии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82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654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2. Иностранные языки и </a:t>
            </a:r>
            <a:r>
              <a:rPr lang="ru-RU" sz="2400" b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практико-ориентированные технологии 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07288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Английский язык в академической и профессиональной коммуникации (англ.)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Культура речи в контексте многоязычия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англ.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Второй иностранный язык (исп. / франц. / нем.)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Сербский язык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контексте европейских языков и культур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Профессиональная коммуникация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русском языке в контексте многоязычия</a:t>
            </a:r>
          </a:p>
        </p:txBody>
      </p:sp>
    </p:spTree>
    <p:extLst>
      <p:ext uri="{BB962C8B-B14F-4D97-AF65-F5344CB8AC3E}">
        <p14:creationId xmlns:p14="http://schemas.microsoft.com/office/powerpoint/2010/main" val="684069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2096</TotalTime>
  <Words>436</Words>
  <Application>Microsoft Office PowerPoint</Application>
  <PresentationFormat>Экран (4:3)</PresentationFormat>
  <Paragraphs>117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                               Удмуртский государственный университет Институт языка и литературы   Направление «Педагогическое образование»  магистерская программа  «Инновационный менеджмент  в иноязычном образовании»        Абитуриенту‒2022</vt:lpstr>
      <vt:lpstr>Миссия программы</vt:lpstr>
      <vt:lpstr>Цель программы</vt:lpstr>
      <vt:lpstr>Задачи программы</vt:lpstr>
      <vt:lpstr>Общая информация </vt:lpstr>
      <vt:lpstr>Кадровое обеспечение</vt:lpstr>
      <vt:lpstr>Руководители программы </vt:lpstr>
      <vt:lpstr>        ДИСЦИПЛИНЫ: 1. Блок филолого-лингвистических дисциплин </vt:lpstr>
      <vt:lpstr>  2. Иностранные языки и практико-ориентированные технологии </vt:lpstr>
      <vt:lpstr>3. Психолого-педагогический блок</vt:lpstr>
      <vt:lpstr>4. Блок управленческих  проектно-ориентированных дисциплин</vt:lpstr>
      <vt:lpstr>Базы практик</vt:lpstr>
      <vt:lpstr>Защита магистерских диссертаций</vt:lpstr>
      <vt:lpstr>Вручение дипломов</vt:lpstr>
      <vt:lpstr>Мы учимся вместе с вами ! </vt:lpstr>
      <vt:lpstr>                          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в иноязычной и межкультурной коммуникации</dc:title>
  <dc:creator>админ</dc:creator>
  <cp:lastModifiedBy>USER</cp:lastModifiedBy>
  <cp:revision>285</cp:revision>
  <dcterms:modified xsi:type="dcterms:W3CDTF">2021-12-30T09:04:01Z</dcterms:modified>
</cp:coreProperties>
</file>