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1" r:id="rId14"/>
    <p:sldId id="272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926" autoAdjust="0"/>
  </p:normalViewPr>
  <p:slideViewPr>
    <p:cSldViewPr snapToGrid="0">
      <p:cViewPr varScale="1">
        <p:scale>
          <a:sx n="64" d="100"/>
          <a:sy n="64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2C2F-1743-4D42-BC25-A870E0F14E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2775-7395-476D-B026-1DBD5CEB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3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2C2F-1743-4D42-BC25-A870E0F14E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2775-7395-476D-B026-1DBD5CEB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2C2F-1743-4D42-BC25-A870E0F14E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2775-7395-476D-B026-1DBD5CEB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2C2F-1743-4D42-BC25-A870E0F14E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2775-7395-476D-B026-1DBD5CEB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4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2C2F-1743-4D42-BC25-A870E0F14E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2775-7395-476D-B026-1DBD5CEB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2C2F-1743-4D42-BC25-A870E0F14E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2775-7395-476D-B026-1DBD5CEB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5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2C2F-1743-4D42-BC25-A870E0F14E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2775-7395-476D-B026-1DBD5CEB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6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2C2F-1743-4D42-BC25-A870E0F14E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2775-7395-476D-B026-1DBD5CEB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2C2F-1743-4D42-BC25-A870E0F14E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2775-7395-476D-B026-1DBD5CEB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5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2C2F-1743-4D42-BC25-A870E0F14E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2775-7395-476D-B026-1DBD5CEB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02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72C2F-1743-4D42-BC25-A870E0F14E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02775-7395-476D-B026-1DBD5CEB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5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72C2F-1743-4D42-BC25-A870E0F14EB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02775-7395-476D-B026-1DBD5CEB3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2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31801"/>
            <a:ext cx="9144000" cy="1651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Удмуртский государственный университет</a:t>
            </a:r>
            <a:br>
              <a:rPr lang="ru-RU" sz="2800" b="1" dirty="0">
                <a:solidFill>
                  <a:srgbClr val="0070C0"/>
                </a:solidFill>
              </a:rPr>
            </a:br>
            <a:r>
              <a:rPr lang="ru-RU" sz="2800" b="1" dirty="0">
                <a:solidFill>
                  <a:srgbClr val="0070C0"/>
                </a:solidFill>
              </a:rPr>
              <a:t>Институт языка и литературы</a:t>
            </a:r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Кафедра русского языка, теоретической и прикладной лингвистики</a:t>
            </a:r>
            <a:br>
              <a:rPr lang="ru-RU" sz="2400" b="1" dirty="0">
                <a:solidFill>
                  <a:srgbClr val="0070C0"/>
                </a:solidFill>
              </a:rPr>
            </a:br>
            <a:r>
              <a:rPr lang="ru-RU" sz="2400" b="1" dirty="0">
                <a:solidFill>
                  <a:srgbClr val="0070C0"/>
                </a:solidFill>
              </a:rPr>
              <a:t>Кафедра истории русской литературы и теории литературы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2082801"/>
            <a:ext cx="10829925" cy="38734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/>
              <a:t>Магистратура</a:t>
            </a:r>
            <a:br>
              <a:rPr lang="ru-RU" sz="2800" dirty="0"/>
            </a:br>
            <a:r>
              <a:rPr lang="ru-RU" sz="2800" dirty="0"/>
              <a:t>по направлению подготовки</a:t>
            </a:r>
          </a:p>
          <a:p>
            <a:pPr>
              <a:lnSpc>
                <a:spcPct val="100000"/>
              </a:lnSpc>
            </a:pPr>
            <a:r>
              <a:rPr lang="ru-RU" sz="2800" dirty="0"/>
              <a:t>44.04.01 Педагогическое образование</a:t>
            </a:r>
          </a:p>
          <a:p>
            <a:pPr>
              <a:lnSpc>
                <a:spcPct val="100000"/>
              </a:lnSpc>
            </a:pPr>
            <a:r>
              <a:rPr lang="ru-RU" sz="2800" dirty="0"/>
              <a:t>Направленность</a:t>
            </a:r>
            <a:r>
              <a:rPr lang="en-US" sz="2800" dirty="0"/>
              <a:t> </a:t>
            </a:r>
            <a:r>
              <a:rPr lang="ru-RU" sz="2800" dirty="0"/>
              <a:t>подготовки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44.04.01.08 Преподавание русского языка и литературы</a:t>
            </a:r>
          </a:p>
          <a:p>
            <a:endParaRPr lang="ru-RU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123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41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1" y="0"/>
            <a:ext cx="9358312" cy="6858000"/>
          </a:xfrm>
        </p:spPr>
      </p:pic>
    </p:spTree>
    <p:extLst>
      <p:ext uri="{BB962C8B-B14F-4D97-AF65-F5344CB8AC3E}">
        <p14:creationId xmlns:p14="http://schemas.microsoft.com/office/powerpoint/2010/main" val="1163740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72249" y="365125"/>
            <a:ext cx="5357813" cy="6249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Выпускники: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 err="1"/>
              <a:t>Иноземцева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 Марина Леонидовна</a:t>
            </a:r>
            <a:r>
              <a:rPr lang="ru-RU" sz="3200" dirty="0"/>
              <a:t>: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ru-RU" sz="3200" dirty="0"/>
              <a:t>окончила Казанский государственный педагогический университет в 1996 г., получив квалификацию «учитель немецкого языка»; в 2018 г окончила с отличием магистратуру «Преподавание русского языка и литературы».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5" name="Объект 3" descr="C:\Users\piska\Documents\Магистратура\Выпускники ПРЯЛ\13-04-2021_18-50-35\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65125"/>
            <a:ext cx="5653087" cy="42388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5246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29250" y="400049"/>
            <a:ext cx="6429375" cy="6029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err="1"/>
              <a:t>Дровосекова</a:t>
            </a:r>
            <a:r>
              <a:rPr lang="ru-RU" sz="3600" b="1" dirty="0"/>
              <a:t> Ирина Николаевна</a:t>
            </a:r>
            <a:r>
              <a:rPr lang="ru-RU" sz="3600" dirty="0"/>
              <a:t> (на переднем плане), </a:t>
            </a:r>
            <a:r>
              <a:rPr lang="ru-RU" sz="3600" b="1" dirty="0" err="1"/>
              <a:t>Владыкина</a:t>
            </a:r>
            <a:r>
              <a:rPr lang="ru-RU" sz="3600" b="1" dirty="0"/>
              <a:t> Екатерина Николаевна</a:t>
            </a:r>
            <a:r>
              <a:rPr lang="ru-RU" sz="3600" dirty="0"/>
              <a:t> (на  заднем плане) - по первому образованию экономисты. </a:t>
            </a:r>
          </a:p>
          <a:p>
            <a:pPr marL="0" indent="0">
              <a:buNone/>
            </a:pPr>
            <a:r>
              <a:rPr lang="ru-RU" sz="3600" dirty="0"/>
              <a:t>С третьего года обучения в магистратуре и по настоящее время преподают русский язык и литературу в колледже при </a:t>
            </a:r>
            <a:r>
              <a:rPr lang="ru-RU" sz="3600" dirty="0" err="1"/>
              <a:t>ИжГТУ</a:t>
            </a:r>
            <a:r>
              <a:rPr lang="ru-RU" sz="3600" dirty="0"/>
              <a:t> (И.Н. </a:t>
            </a:r>
            <a:r>
              <a:rPr lang="ru-RU" sz="3600" dirty="0" err="1"/>
              <a:t>Дровосекова</a:t>
            </a:r>
            <a:r>
              <a:rPr lang="ru-RU" sz="3600" dirty="0"/>
              <a:t>) и школе (Е.Н. </a:t>
            </a:r>
            <a:r>
              <a:rPr lang="ru-RU" sz="3600" dirty="0" err="1"/>
              <a:t>Владыкина</a:t>
            </a:r>
            <a:r>
              <a:rPr lang="ru-RU" sz="3600" dirty="0"/>
              <a:t>).</a:t>
            </a:r>
            <a:endParaRPr lang="en-US" sz="3600" dirty="0"/>
          </a:p>
        </p:txBody>
      </p:sp>
      <p:pic>
        <p:nvPicPr>
          <p:cNvPr id="4" name="Рисунок 3" descr="C:\Users\piska\Documents\Фото\20-12-2020_21-11-35\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4" y="365124"/>
            <a:ext cx="4748213" cy="6064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545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4863" y="400049"/>
            <a:ext cx="7172325" cy="6000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/>
              <a:t>Бабушкина Екатерина Сергеевна </a:t>
            </a:r>
            <a:r>
              <a:rPr lang="ru-RU" sz="3600" dirty="0"/>
              <a:t>окончила </a:t>
            </a:r>
            <a:r>
              <a:rPr lang="ru-RU" sz="3600" dirty="0" err="1"/>
              <a:t>бакалавриат</a:t>
            </a:r>
            <a:r>
              <a:rPr lang="ru-RU" sz="3600" dirty="0"/>
              <a:t> ИЯЛ по направлению подготовки «Отечественная филология» в 2017 г., магистратуру «Преподавание русского языка и литературы» –            в 2020 г.</a:t>
            </a:r>
          </a:p>
          <a:p>
            <a:pPr marL="0" indent="0">
              <a:buNone/>
            </a:pPr>
            <a:r>
              <a:rPr lang="ru-RU" sz="3600" dirty="0"/>
              <a:t>В настоящее время преподаёт русский язык и литературу в ЧОУ «Белая ворона».</a:t>
            </a:r>
            <a:endParaRPr lang="en-US" sz="3600" dirty="0"/>
          </a:p>
        </p:txBody>
      </p:sp>
      <p:pic>
        <p:nvPicPr>
          <p:cNvPr id="4" name="Рисунок 3" descr="C:\Users\piska\Documents\Фото\20-12-2020_21-11-35\1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396874"/>
            <a:ext cx="3648075" cy="6003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4409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389062"/>
            <a:ext cx="10642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Благодарю за внимание</a:t>
            </a:r>
            <a:r>
              <a:rPr lang="ru-RU" sz="4800" dirty="0">
                <a:solidFill>
                  <a:srgbClr val="0070C0"/>
                </a:solidFill>
              </a:rPr>
              <a:t>.</a:t>
            </a:r>
            <a:endParaRPr lang="en-US" sz="4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714625"/>
            <a:ext cx="10515600" cy="2543175"/>
          </a:xfrm>
        </p:spPr>
        <p:txBody>
          <a:bodyPr/>
          <a:lstStyle/>
          <a:p>
            <a:pPr marL="0" indent="0" algn="r">
              <a:buNone/>
            </a:pPr>
            <a:r>
              <a:rPr lang="ru-RU" sz="3600" dirty="0"/>
              <a:t>Руководитель магистерской программы</a:t>
            </a:r>
          </a:p>
          <a:p>
            <a:pPr marL="0" indent="0" algn="r">
              <a:buNone/>
            </a:pPr>
            <a:r>
              <a:rPr lang="ru-RU" sz="3600" dirty="0"/>
              <a:t>Ирина Витальевна Стрелкова, </a:t>
            </a:r>
          </a:p>
          <a:p>
            <a:pPr marL="0" indent="0" algn="r">
              <a:buNone/>
            </a:pPr>
            <a:r>
              <a:rPr lang="ru-RU" sz="3600" dirty="0"/>
              <a:t>кандидат педагогических наук, доцент.</a:t>
            </a:r>
          </a:p>
          <a:p>
            <a:pPr marL="0" indent="0" algn="r">
              <a:buNone/>
            </a:pPr>
            <a:r>
              <a:rPr lang="en-US" sz="3600" dirty="0">
                <a:solidFill>
                  <a:srgbClr val="0070C0"/>
                </a:solidFill>
              </a:rPr>
              <a:t>istrelkova@mail.ru</a:t>
            </a:r>
          </a:p>
        </p:txBody>
      </p:sp>
    </p:spTree>
    <p:extLst>
      <p:ext uri="{BB962C8B-B14F-4D97-AF65-F5344CB8AC3E}">
        <p14:creationId xmlns:p14="http://schemas.microsoft.com/office/powerpoint/2010/main" val="149992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371476"/>
            <a:ext cx="8229600" cy="87153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Цель магистратуры: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363" y="1243014"/>
            <a:ext cx="9829799" cy="5114924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200" dirty="0"/>
              <a:t>развитие </a:t>
            </a:r>
            <a:r>
              <a:rPr lang="ru-RU" sz="3200" b="1" dirty="0">
                <a:solidFill>
                  <a:srgbClr val="0070C0"/>
                </a:solidFill>
              </a:rPr>
              <a:t>профессиональных</a:t>
            </a:r>
            <a:r>
              <a:rPr lang="ru-RU" sz="3200" dirty="0"/>
              <a:t> и </a:t>
            </a:r>
            <a:r>
              <a:rPr lang="ru-RU" sz="3200" b="1" dirty="0">
                <a:solidFill>
                  <a:srgbClr val="0070C0"/>
                </a:solidFill>
              </a:rPr>
              <a:t>личностных</a:t>
            </a:r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/>
              <a:t>качеств обучающегося, обеспечивающих его умение</a:t>
            </a:r>
          </a:p>
          <a:p>
            <a:r>
              <a:rPr lang="ru-RU" sz="3200" dirty="0"/>
              <a:t>порождать новые идеи, </a:t>
            </a:r>
          </a:p>
          <a:p>
            <a:r>
              <a:rPr lang="ru-RU" sz="3200" dirty="0"/>
              <a:t>расширять сферу собственной компетентности, </a:t>
            </a:r>
          </a:p>
          <a:p>
            <a:r>
              <a:rPr lang="ru-RU" sz="3200" dirty="0"/>
              <a:t>вырабатывать оптимальные стратегии профессиональной деятельности,</a:t>
            </a:r>
          </a:p>
          <a:p>
            <a:pPr marL="0" indent="0">
              <a:buNone/>
            </a:pPr>
            <a:r>
              <a:rPr lang="ru-RU" sz="3200" dirty="0"/>
              <a:t>что гарантирует </a:t>
            </a:r>
            <a:r>
              <a:rPr lang="ru-RU" sz="3200" b="1" dirty="0">
                <a:solidFill>
                  <a:srgbClr val="0070C0"/>
                </a:solidFill>
              </a:rPr>
              <a:t>приоритетную востребованность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и устойчивую конкурентоспособность </a:t>
            </a:r>
          </a:p>
          <a:p>
            <a:pPr marL="0" indent="0">
              <a:buNone/>
            </a:pPr>
            <a:r>
              <a:rPr lang="ru-RU" sz="3200" b="1" dirty="0">
                <a:solidFill>
                  <a:srgbClr val="0070C0"/>
                </a:solidFill>
              </a:rPr>
              <a:t>магистра педагогики на рынке труда</a:t>
            </a:r>
            <a:r>
              <a:rPr lang="ru-RU" sz="3200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350" y="3800476"/>
            <a:ext cx="1727200" cy="235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0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778024"/>
            <a:ext cx="8373616" cy="1066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Требования к поступлению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5879" y="2111240"/>
            <a:ext cx="6285533" cy="4160972"/>
          </a:xfrm>
        </p:spPr>
        <p:txBody>
          <a:bodyPr>
            <a:normAutofit/>
          </a:bodyPr>
          <a:lstStyle/>
          <a:p>
            <a:r>
              <a:rPr lang="ru-RU" sz="4000" dirty="0"/>
              <a:t>Законченное образование в одной из гуманитарных областей знания.</a:t>
            </a:r>
          </a:p>
          <a:p>
            <a:r>
              <a:rPr lang="ru-RU" sz="4000" dirty="0"/>
              <a:t>Экзамен по русскому языку и литературе в форме </a:t>
            </a:r>
            <a:r>
              <a:rPr lang="ru-RU" sz="4000" b="1" dirty="0">
                <a:solidFill>
                  <a:srgbClr val="0070C0"/>
                </a:solidFill>
              </a:rPr>
              <a:t>собеседования</a:t>
            </a:r>
            <a:r>
              <a:rPr lang="ru-RU" sz="4000" dirty="0"/>
              <a:t>.</a:t>
            </a: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2111240"/>
            <a:ext cx="3686696" cy="345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7485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764704"/>
            <a:ext cx="8712968" cy="10668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Форма и срок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988840"/>
            <a:ext cx="5817096" cy="307352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4400" dirty="0"/>
              <a:t>Форма обучения -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ru-RU" sz="4400" dirty="0">
                <a:solidFill>
                  <a:srgbClr val="0070C0"/>
                </a:solidFill>
              </a:rPr>
              <a:t>очно-заочная.</a:t>
            </a:r>
          </a:p>
          <a:p>
            <a:pPr>
              <a:lnSpc>
                <a:spcPct val="80000"/>
              </a:lnSpc>
            </a:pPr>
            <a:r>
              <a:rPr lang="ru-RU" sz="4400" dirty="0"/>
              <a:t>Срок обучения -  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ru-RU" sz="4400" dirty="0">
                <a:solidFill>
                  <a:srgbClr val="0070C0"/>
                </a:solidFill>
              </a:rPr>
              <a:t>2,5 года.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9"/>
          <a:stretch/>
        </p:blipFill>
        <p:spPr>
          <a:xfrm>
            <a:off x="6960096" y="3681819"/>
            <a:ext cx="424847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841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91544" y="533400"/>
            <a:ext cx="8229600" cy="8001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Актуальность программы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35000" y="1333500"/>
            <a:ext cx="11264900" cy="51689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3600" dirty="0"/>
              <a:t>определяется </a:t>
            </a:r>
            <a:r>
              <a:rPr lang="ru-RU" sz="3600" b="1" dirty="0"/>
              <a:t>острой востребованностью </a:t>
            </a:r>
            <a:r>
              <a:rPr lang="ru-RU" sz="3600" dirty="0"/>
              <a:t>на рынке труда квалифицированных преподавателей русского языка и литературы для осуществления </a:t>
            </a:r>
            <a:r>
              <a:rPr lang="ru-RU" sz="3600" b="1" dirty="0">
                <a:solidFill>
                  <a:srgbClr val="0070C0"/>
                </a:solidFill>
              </a:rPr>
              <a:t>инновационной образовательной деятельности </a:t>
            </a:r>
            <a:r>
              <a:rPr lang="ru-RU" sz="3600" dirty="0"/>
              <a:t>в системе общего и дополнительного образования. </a:t>
            </a:r>
          </a:p>
          <a:p>
            <a:pPr marL="109728" indent="0" algn="r">
              <a:buNone/>
            </a:pPr>
            <a:endParaRPr lang="ru-RU" sz="36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94092" y="4133292"/>
            <a:ext cx="3364508" cy="236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61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991544" y="107576"/>
            <a:ext cx="8229600" cy="90249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Миссия программы: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1450" y="1010072"/>
            <a:ext cx="8229600" cy="507742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ru-RU" sz="3600" dirty="0"/>
              <a:t>подготовка педагога </a:t>
            </a:r>
            <a:r>
              <a:rPr lang="ru-RU" sz="3600" b="1" dirty="0">
                <a:solidFill>
                  <a:srgbClr val="0070C0"/>
                </a:solidFill>
              </a:rPr>
              <a:t>нового поколения</a:t>
            </a:r>
            <a:r>
              <a:rPr lang="ru-RU" sz="3600" dirty="0"/>
              <a:t>:</a:t>
            </a:r>
          </a:p>
          <a:p>
            <a:r>
              <a:rPr lang="ru-RU" sz="3600" dirty="0"/>
              <a:t>технологически мобильного, </a:t>
            </a:r>
          </a:p>
          <a:p>
            <a:r>
              <a:rPr lang="ru-RU" sz="3600" dirty="0"/>
              <a:t>готового реализовывать современные образовательные программы, </a:t>
            </a:r>
          </a:p>
          <a:p>
            <a:r>
              <a:rPr lang="ru-RU" sz="3600" dirty="0"/>
              <a:t>способного проектировать индивидуальные образовательные траектории обучающихся.</a:t>
            </a:r>
          </a:p>
        </p:txBody>
      </p:sp>
      <p:pic>
        <p:nvPicPr>
          <p:cNvPr id="8" name="Рисунок 3" descr="F:\папка\2010_02_01\IMG_66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0425" y="3150815"/>
            <a:ext cx="4609869" cy="3465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207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5456"/>
            <a:ext cx="10515600" cy="1012969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Содержание обучения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4638" y="1727199"/>
            <a:ext cx="8970962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/>
              <a:t>Подготовка обучающегося к решению задач:</a:t>
            </a:r>
          </a:p>
          <a:p>
            <a:pPr>
              <a:lnSpc>
                <a:spcPct val="100000"/>
              </a:lnSpc>
            </a:pPr>
            <a:r>
              <a:rPr lang="ru-RU" sz="4000" dirty="0"/>
              <a:t>педагогических (теоретическое обучение + практики),</a:t>
            </a:r>
          </a:p>
          <a:p>
            <a:pPr>
              <a:lnSpc>
                <a:spcPct val="100000"/>
              </a:lnSpc>
            </a:pPr>
            <a:r>
              <a:rPr lang="ru-RU" sz="4000" dirty="0"/>
              <a:t>научно-исследовательских (решение филолого-педагогических задач ).</a:t>
            </a:r>
            <a:endParaRPr lang="en-US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5" r="7410"/>
          <a:stretch/>
        </p:blipFill>
        <p:spPr>
          <a:xfrm>
            <a:off x="698400" y="1527068"/>
            <a:ext cx="1800200" cy="3629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930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Научно-практическая деятельность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57314"/>
            <a:ext cx="10515600" cy="4819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предполагает участие магистранта в работе</a:t>
            </a:r>
          </a:p>
          <a:p>
            <a:r>
              <a:rPr lang="ru-RU" sz="3600" dirty="0"/>
              <a:t>Межвузовской научной конференции «Современные подходы к изучению и преподаванию русского языка и литературы»;</a:t>
            </a:r>
          </a:p>
          <a:p>
            <a:r>
              <a:rPr lang="ru-RU" sz="3600" dirty="0"/>
              <a:t>Республиканской конференции школьников «Лишь слову жизнь дана…»;</a:t>
            </a:r>
          </a:p>
          <a:p>
            <a:r>
              <a:rPr lang="ru-RU" sz="3600" dirty="0"/>
              <a:t>тренинге по подготовке школьников к итоговому сочинению «Филологический </a:t>
            </a:r>
            <a:r>
              <a:rPr lang="ru-RU" sz="3600" dirty="0" err="1"/>
              <a:t>полилог</a:t>
            </a:r>
            <a:r>
              <a:rPr lang="ru-RU" sz="3600" dirty="0"/>
              <a:t>».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4790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7825"/>
            <a:ext cx="10515600" cy="95091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</a:rPr>
              <a:t>Места трудоустройства выпускников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4162"/>
            <a:ext cx="10515600" cy="4351338"/>
          </a:xfrm>
        </p:spPr>
        <p:txBody>
          <a:bodyPr/>
          <a:lstStyle/>
          <a:p>
            <a:r>
              <a:rPr lang="ru-RU" sz="4000" dirty="0"/>
              <a:t>средняя общеобразовательная школа; </a:t>
            </a:r>
          </a:p>
          <a:p>
            <a:r>
              <a:rPr lang="ru-RU" sz="4000" dirty="0"/>
              <a:t>лицей; </a:t>
            </a:r>
          </a:p>
          <a:p>
            <a:r>
              <a:rPr lang="ru-RU" sz="4000" dirty="0"/>
              <a:t>гимназия;</a:t>
            </a:r>
          </a:p>
          <a:p>
            <a:r>
              <a:rPr lang="ru-RU" sz="4000" dirty="0"/>
              <a:t>колледж;</a:t>
            </a:r>
          </a:p>
          <a:p>
            <a:r>
              <a:rPr lang="ru-RU" sz="4000" dirty="0"/>
              <a:t>техникум;</a:t>
            </a:r>
          </a:p>
          <a:p>
            <a:r>
              <a:rPr lang="ru-RU" sz="4000" dirty="0"/>
              <a:t>образовательный центр.</a:t>
            </a:r>
          </a:p>
          <a:p>
            <a:endParaRPr lang="en-US" dirty="0"/>
          </a:p>
        </p:txBody>
      </p:sp>
      <p:pic>
        <p:nvPicPr>
          <p:cNvPr id="5" name="Picture 5" descr="Изображение 0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0" y="2821081"/>
            <a:ext cx="4902200" cy="34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586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406</Words>
  <Application>Microsoft Office PowerPoint</Application>
  <PresentationFormat>Широкоэкранный</PresentationFormat>
  <Paragraphs>54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Удмуртский государственный университет Институт языка и литературы Кафедра русского языка, теоретической и прикладной лингвистики Кафедра истории русской литературы и теории литературы</vt:lpstr>
      <vt:lpstr>Цель магистратуры: </vt:lpstr>
      <vt:lpstr>Требования к поступлению </vt:lpstr>
      <vt:lpstr>Форма и срок обучения</vt:lpstr>
      <vt:lpstr>Актуальность программы</vt:lpstr>
      <vt:lpstr>Миссия программы:</vt:lpstr>
      <vt:lpstr>Содержание обучения</vt:lpstr>
      <vt:lpstr>Научно-практическая деятельность</vt:lpstr>
      <vt:lpstr>Места трудоустройства выпускников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внимание.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Удмуртский государственный университет Институт языка и литературы Кафедра русского языка, теоретической и прикладной лингвистики Кафедра истории русской литературы и теории литературы</dc:title>
  <dc:creator>Николай Пискарев</dc:creator>
  <cp:lastModifiedBy>USER</cp:lastModifiedBy>
  <cp:revision>43</cp:revision>
  <dcterms:created xsi:type="dcterms:W3CDTF">2019-05-20T08:59:00Z</dcterms:created>
  <dcterms:modified xsi:type="dcterms:W3CDTF">2022-12-20T05:35:29Z</dcterms:modified>
</cp:coreProperties>
</file>