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7"/>
  </p:notesMasterIdLst>
  <p:sldIdLst>
    <p:sldId id="460" r:id="rId3"/>
    <p:sldId id="459" r:id="rId4"/>
    <p:sldId id="389" r:id="rId5"/>
    <p:sldId id="299" r:id="rId6"/>
    <p:sldId id="301" r:id="rId7"/>
    <p:sldId id="297" r:id="rId8"/>
    <p:sldId id="409" r:id="rId9"/>
    <p:sldId id="308" r:id="rId10"/>
    <p:sldId id="466" r:id="rId11"/>
    <p:sldId id="481" r:id="rId12"/>
    <p:sldId id="423" r:id="rId13"/>
    <p:sldId id="406" r:id="rId14"/>
    <p:sldId id="418" r:id="rId15"/>
    <p:sldId id="477" r:id="rId16"/>
    <p:sldId id="479" r:id="rId17"/>
    <p:sldId id="391" r:id="rId18"/>
    <p:sldId id="426" r:id="rId19"/>
    <p:sldId id="316" r:id="rId20"/>
    <p:sldId id="322" r:id="rId21"/>
    <p:sldId id="324" r:id="rId22"/>
    <p:sldId id="435" r:id="rId23"/>
    <p:sldId id="326" r:id="rId24"/>
    <p:sldId id="328" r:id="rId25"/>
    <p:sldId id="330" r:id="rId26"/>
    <p:sldId id="472" r:id="rId27"/>
    <p:sldId id="336" r:id="rId28"/>
    <p:sldId id="338" r:id="rId29"/>
    <p:sldId id="443" r:id="rId30"/>
    <p:sldId id="344" r:id="rId31"/>
    <p:sldId id="468" r:id="rId32"/>
    <p:sldId id="346" r:id="rId33"/>
    <p:sldId id="354" r:id="rId34"/>
    <p:sldId id="469" r:id="rId35"/>
    <p:sldId id="427" r:id="rId36"/>
    <p:sldId id="429" r:id="rId37"/>
    <p:sldId id="431" r:id="rId38"/>
    <p:sldId id="358" r:id="rId39"/>
    <p:sldId id="364" r:id="rId40"/>
    <p:sldId id="483" r:id="rId41"/>
    <p:sldId id="487" r:id="rId42"/>
    <p:sldId id="488" r:id="rId43"/>
    <p:sldId id="377" r:id="rId44"/>
    <p:sldId id="379" r:id="rId45"/>
    <p:sldId id="447" r:id="rId46"/>
    <p:sldId id="445" r:id="rId47"/>
    <p:sldId id="464" r:id="rId48"/>
    <p:sldId id="397" r:id="rId49"/>
    <p:sldId id="399" r:id="rId50"/>
    <p:sldId id="441" r:id="rId51"/>
    <p:sldId id="405" r:id="rId52"/>
    <p:sldId id="403" r:id="rId53"/>
    <p:sldId id="401" r:id="rId54"/>
    <p:sldId id="383" r:id="rId55"/>
    <p:sldId id="265" r:id="rId5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7" autoAdjust="0"/>
    <p:restoredTop sz="94660"/>
  </p:normalViewPr>
  <p:slideViewPr>
    <p:cSldViewPr>
      <p:cViewPr>
        <p:scale>
          <a:sx n="92" d="100"/>
          <a:sy n="92" d="100"/>
        </p:scale>
        <p:origin x="-1506" y="-4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6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68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2469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3537" cy="12487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48113" cy="12487276"/>
          </a:xfrm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9A2F-CE70-4F04-80E4-DBF20B9B7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B840D-FA38-43D0-8052-BFAD27708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71475"/>
            <a:ext cx="2055812" cy="6099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71475"/>
            <a:ext cx="6015038" cy="6099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840D6-162A-4A6A-A1BE-0A5D6AF96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83C4F-F6DA-4B07-82B1-0AF791AD5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54A7D-F5E9-4F08-9A7D-0014BD0D5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31F1A-B8C9-472B-974F-C82DFEC0A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8BAB2-9463-41C2-B7D5-7D471EFD7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EBF3-0B22-4DFA-AA18-FB767460B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54C0C-1670-420D-A221-D5925A39C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7A48E-5D84-4B10-B455-F91448765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A94A7-A427-49F7-9827-724C6812E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20499-3C93-4B2A-9760-B6D3FF15E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15E9D-28B6-434D-8FB1-979A33977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B42B5-0BD9-477E-8C31-DFC2C9111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371475"/>
            <a:ext cx="2055812" cy="60991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71475"/>
            <a:ext cx="6015038" cy="60991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5E3B8-3BEB-40F6-911D-01ED9DB8F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21E50-8A7B-454C-BBC0-B7B65E692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87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E61DB-9ECE-404E-AA9E-CA44E2F453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F5E2-F35B-4732-ADF6-B2D6D28D6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79E2F-3C86-4A9B-9A8C-C31CDCA03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B31D-3E43-4503-8BD8-A20A40202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87BB4-C198-4C8F-9152-BCE34DF5F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0ED54-E487-4D68-80EB-86AF91AF4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1475"/>
            <a:ext cx="822325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87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rgbClr val="7E97A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57200" y="-6350"/>
            <a:ext cx="28892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3429000" y="-1588"/>
            <a:ext cx="4114800" cy="3683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620000" y="-6350"/>
            <a:ext cx="10604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72400D7-7596-4622-A811-5A87371D0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4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rgbClr val="7E97A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685800" y="3398838"/>
            <a:ext cx="7848600" cy="1587"/>
          </a:xfrm>
          <a:prstGeom prst="line">
            <a:avLst/>
          </a:prstGeom>
          <a:noFill/>
          <a:ln w="19080">
            <a:solidFill>
              <a:srgbClr val="1F212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1475"/>
            <a:ext cx="822325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87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19050"/>
            <a:ext cx="2889250" cy="32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3429000" y="19050"/>
            <a:ext cx="4114800" cy="32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620000" y="19050"/>
            <a:ext cx="1060450" cy="32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CF48856-2836-4DD1-A2EB-8BF50A53E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F2123"/>
          </a:solidFill>
          <a:latin typeface="Book Antiqua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6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4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 descr="3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 cstate="print"/>
          <a:srcRect b="11903"/>
          <a:stretch>
            <a:fillRect/>
          </a:stretch>
        </p:blipFill>
        <p:spPr bwMode="auto">
          <a:xfrm>
            <a:off x="2484438" y="1016000"/>
            <a:ext cx="41529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Times New Roman" pitchFamily="18" charset="0"/>
              <a:buNone/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63" y="428625"/>
            <a:ext cx="4000500" cy="928688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Т.С. Медведева, к.ф.н., профессор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64163" y="404813"/>
            <a:ext cx="3097212" cy="952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М.В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. Опарин,     к.ф.н., доцент</a:t>
            </a:r>
          </a:p>
        </p:txBody>
      </p:sp>
      <p:pic>
        <p:nvPicPr>
          <p:cNvPr id="1536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9689"/>
          <a:stretch>
            <a:fillRect/>
          </a:stretch>
        </p:blipFill>
        <p:spPr>
          <a:xfrm>
            <a:off x="571500" y="1571625"/>
            <a:ext cx="4087813" cy="4500563"/>
          </a:xfrm>
          <a:noFill/>
        </p:spPr>
      </p:pic>
      <p:pic>
        <p:nvPicPr>
          <p:cNvPr id="15365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-7159" r="55814" b="15884"/>
          <a:stretch>
            <a:fillRect/>
          </a:stretch>
        </p:blipFill>
        <p:spPr>
          <a:xfrm>
            <a:off x="5072063" y="1214438"/>
            <a:ext cx="3619500" cy="4857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chemeClr val="accent2"/>
                </a:solidFill>
              </a:rPr>
              <a:t>О.Н. Злобина, к.п.н., доцент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638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6389" name="Picture 5" descr="DSC012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357313"/>
            <a:ext cx="7000875" cy="525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smtClean="0">
                <a:solidFill>
                  <a:schemeClr val="accent2"/>
                </a:solidFill>
              </a:rPr>
              <a:t>О.Н. Злобина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741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428750"/>
            <a:ext cx="74295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chemeClr val="accent2"/>
                </a:solidFill>
              </a:rPr>
              <a:t>О.П. Кузяева, к.п.н., доцент</a:t>
            </a:r>
            <a:endParaRPr lang="ru-RU" altLang="ru-RU" smtClean="0">
              <a:solidFill>
                <a:schemeClr val="accent2"/>
              </a:solidFill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22388" y="1600200"/>
            <a:ext cx="6492875" cy="4870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58175" cy="1628775"/>
          </a:xfrm>
        </p:spPr>
        <p:txBody>
          <a:bodyPr/>
          <a:lstStyle/>
          <a:p>
            <a:pPr algn="ctr"/>
            <a: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  <a:t/>
            </a:r>
            <a:b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</a:br>
            <a: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  <a:t>А.Н. Панина, ст. преподаватель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endParaRPr lang="ru-RU" altLang="ru-RU" sz="3200" b="1" smtClean="0">
              <a:solidFill>
                <a:schemeClr val="accent2"/>
              </a:solidFill>
              <a:latin typeface="Cambria" pitchFamily="18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28750"/>
            <a:ext cx="674052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58175" cy="1628775"/>
          </a:xfrm>
        </p:spPr>
        <p:txBody>
          <a:bodyPr/>
          <a:lstStyle/>
          <a:p>
            <a:pPr algn="ctr"/>
            <a: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  <a:t/>
            </a:r>
            <a:b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</a:br>
            <a: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  <a:t>И.Ю. Вахрушева, ассистент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endParaRPr lang="ru-RU" altLang="ru-RU" sz="3200" b="1" smtClean="0">
              <a:solidFill>
                <a:schemeClr val="accent2"/>
              </a:solidFill>
              <a:latin typeface="Cambria" pitchFamily="18" charset="0"/>
            </a:endParaRP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1643063"/>
            <a:ext cx="7194550" cy="49545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Подготовка переводчиков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28625" y="1428750"/>
            <a:ext cx="8251825" cy="5041900"/>
          </a:xfrm>
        </p:spPr>
        <p:txBody>
          <a:bodyPr/>
          <a:lstStyle/>
          <a:p>
            <a:r>
              <a:rPr lang="ru-RU" altLang="ru-RU" sz="3600" b="1" smtClean="0">
                <a:latin typeface="Book Antiqua" pitchFamily="18" charset="0"/>
              </a:rPr>
              <a:t>Введение в профессию переводчика (1 курс)</a:t>
            </a:r>
          </a:p>
          <a:p>
            <a:r>
              <a:rPr lang="ru-RU" altLang="ru-RU" sz="3600" b="1" smtClean="0">
                <a:latin typeface="Book Antiqua" pitchFamily="18" charset="0"/>
              </a:rPr>
              <a:t>Практический курс перевода (1-4 курсы) - первый иностранный язык</a:t>
            </a:r>
          </a:p>
          <a:p>
            <a:r>
              <a:rPr lang="ru-RU" altLang="ru-RU" sz="3600" b="1" smtClean="0">
                <a:latin typeface="Book Antiqua" pitchFamily="18" charset="0"/>
              </a:rPr>
              <a:t>Практический курс перевода (2-4 курсы) - второй иностранный язык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0" y="857250"/>
            <a:ext cx="8786813" cy="5732463"/>
          </a:xfrm>
        </p:spPr>
        <p:txBody>
          <a:bodyPr/>
          <a:lstStyle/>
          <a:p>
            <a:r>
              <a:rPr lang="ru-RU" altLang="ru-RU" sz="3600" b="1" smtClean="0">
                <a:latin typeface="Cambria" pitchFamily="18" charset="0"/>
              </a:rPr>
              <a:t>Введение в теорию перевода (3 курс)</a:t>
            </a:r>
          </a:p>
          <a:p>
            <a:r>
              <a:rPr lang="ru-RU" altLang="ru-RU" sz="3600" b="1" smtClean="0">
                <a:latin typeface="Cambria" pitchFamily="18" charset="0"/>
              </a:rPr>
              <a:t>Теория и практика перевода</a:t>
            </a:r>
          </a:p>
          <a:p>
            <a:pPr>
              <a:buFont typeface="Times New Roman" pitchFamily="18" charset="0"/>
              <a:buNone/>
            </a:pPr>
            <a:r>
              <a:rPr lang="ru-RU" altLang="ru-RU" sz="3600" b="1" smtClean="0">
                <a:latin typeface="Cambria" pitchFamily="18" charset="0"/>
              </a:rPr>
              <a:t>   (3-4 курсы)</a:t>
            </a:r>
          </a:p>
          <a:p>
            <a:r>
              <a:rPr lang="ru-RU" altLang="ru-RU" sz="3600" b="1" smtClean="0">
                <a:latin typeface="Cambria" pitchFamily="18" charset="0"/>
              </a:rPr>
              <a:t>Перевод аудиовизуальных текстов (кинофильмов) - 3 курс</a:t>
            </a:r>
          </a:p>
          <a:p>
            <a:r>
              <a:rPr lang="ru-RU" altLang="ru-RU" sz="3600" b="1" smtClean="0">
                <a:latin typeface="Cambria" pitchFamily="18" charset="0"/>
              </a:rPr>
              <a:t>Перевод и публичное выступление (4 курс)</a:t>
            </a:r>
          </a:p>
          <a:p>
            <a:endParaRPr lang="ru-RU" altLang="ru-RU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>
              <a:defRPr/>
            </a:pPr>
            <a:r>
              <a:rPr lang="ru-RU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Практический курс перевода</a:t>
            </a:r>
            <a:endParaRPr lang="ru-RU" b="1" smtClean="0">
              <a:solidFill>
                <a:schemeClr val="accent2"/>
              </a:solidFill>
              <a:latin typeface="Cambria" pitchFamily="18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643063"/>
            <a:ext cx="8786812" cy="4714875"/>
          </a:xfrm>
        </p:spPr>
        <p:txBody>
          <a:bodyPr lIns="91440" tIns="45720" rIns="91440" bIns="45720"/>
          <a:lstStyle/>
          <a:p>
            <a:pPr eaLnBrk="1" hangingPunct="1">
              <a:lnSpc>
                <a:spcPct val="90000"/>
              </a:lnSpc>
            </a:pPr>
            <a:r>
              <a:rPr lang="ru-RU" altLang="ru-RU" sz="4000" b="1" smtClean="0">
                <a:latin typeface="Cambria" pitchFamily="18" charset="0"/>
              </a:rPr>
              <a:t>перевод в бытовой      коммуникации (1-2 курсы)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000" b="1" smtClean="0">
                <a:latin typeface="Cambria" pitchFamily="18" charset="0"/>
              </a:rPr>
              <a:t>перевод в деловой    коммуникации (3 курс)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000" b="1" smtClean="0">
                <a:latin typeface="Cambria" pitchFamily="18" charset="0"/>
              </a:rPr>
              <a:t> перевод в общественно-политической </a:t>
            </a: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ru-RU" altLang="ru-RU" sz="4000" b="1" smtClean="0">
                <a:latin typeface="Cambria" pitchFamily="18" charset="0"/>
              </a:rPr>
              <a:t>   коммуникации (4 курс)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Связь с другими ВУЗами</a:t>
            </a:r>
            <a:endParaRPr lang="ru-RU" smtClean="0">
              <a:solidFill>
                <a:schemeClr val="accent2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571625"/>
            <a:ext cx="8323262" cy="4899025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ru-RU" altLang="ru-RU" sz="2800" b="1" dirty="0" err="1" smtClean="0">
                <a:solidFill>
                  <a:schemeClr val="accent2"/>
                </a:solidFill>
                <a:latin typeface="Cambria" pitchFamily="18" charset="0"/>
              </a:rPr>
              <a:t>С.-</a:t>
            </a:r>
            <a:r>
              <a:rPr lang="ru-RU" altLang="ru-RU" sz="3200" b="1" dirty="0" err="1" smtClean="0">
                <a:solidFill>
                  <a:schemeClr val="accent2"/>
                </a:solidFill>
                <a:latin typeface="Cambria" pitchFamily="18" charset="0"/>
              </a:rPr>
              <a:t>Петербургский</a:t>
            </a: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 государственный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университет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Нижегородский </a:t>
            </a: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государственный</a:t>
            </a:r>
            <a:r>
              <a:rPr lang="en-US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лингвистический университет</a:t>
            </a:r>
            <a:endParaRPr lang="ru-RU" altLang="ru-RU" sz="3200" b="1" dirty="0" smtClean="0">
              <a:solidFill>
                <a:schemeClr val="accent2"/>
              </a:solidFill>
              <a:latin typeface="Cambria" pitchFamily="18" charset="0"/>
            </a:endParaRPr>
          </a:p>
          <a:p>
            <a:pPr eaLnBrk="1" hangingPunct="1">
              <a:buFont typeface="Times New Roman" pitchFamily="18" charset="0"/>
              <a:buNone/>
            </a:pPr>
            <a:endParaRPr lang="ru-RU" altLang="ru-RU" sz="3200" b="1" dirty="0" smtClean="0">
              <a:solidFill>
                <a:schemeClr val="accent2"/>
              </a:solidFill>
              <a:latin typeface="Cambria" pitchFamily="18" charset="0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Университет штата Техас, США,  г. </a:t>
            </a:r>
            <a:r>
              <a:rPr lang="ru-RU" altLang="ru-RU" sz="3200" b="1" dirty="0" err="1" smtClean="0">
                <a:solidFill>
                  <a:schemeClr val="accent2"/>
                </a:solidFill>
                <a:latin typeface="Cambria" pitchFamily="18" charset="0"/>
              </a:rPr>
              <a:t>Остин</a:t>
            </a:r>
            <a:r>
              <a:rPr lang="ru-RU" altLang="ru-RU" sz="3200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Университет </a:t>
            </a:r>
            <a:r>
              <a:rPr lang="en-GB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Sacred Heart</a:t>
            </a: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, г. </a:t>
            </a:r>
            <a:r>
              <a:rPr lang="ru-RU" altLang="ru-RU" sz="3200" b="1" dirty="0" err="1" smtClean="0">
                <a:solidFill>
                  <a:schemeClr val="accent2"/>
                </a:solidFill>
                <a:latin typeface="Cambria" pitchFamily="18" charset="0"/>
              </a:rPr>
              <a:t>Фэрфилд</a:t>
            </a: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,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США, шт. Коннектикут </a:t>
            </a:r>
          </a:p>
          <a:p>
            <a:pPr eaLnBrk="1" hangingPunct="1">
              <a:buFont typeface="Times New Roman" pitchFamily="18" charset="0"/>
              <a:buNone/>
            </a:pPr>
            <a:endParaRPr lang="ru-RU" altLang="ru-RU" sz="3200" b="1" dirty="0" smtClean="0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Направление: «</a:t>
            </a:r>
            <a:r>
              <a:rPr lang="ru-RU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Лингвистика»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447800"/>
            <a:ext cx="8382000" cy="4876800"/>
          </a:xfrm>
        </p:spPr>
        <p:txBody>
          <a:bodyPr lIns="91440" tIns="45720" rIns="91440" bIns="45720"/>
          <a:lstStyle/>
          <a:p>
            <a:pPr algn="ctr"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профиль</a:t>
            </a:r>
          </a:p>
          <a:p>
            <a:pPr algn="ctr"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«ПЕРЕВОД И ПЕРЕВОДОВЕДЕНИЕ»</a:t>
            </a:r>
            <a:endParaRPr lang="ru-RU" sz="3600" b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itchFamily="18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      </a:t>
            </a:r>
            <a:r>
              <a:rPr lang="ru-RU" sz="3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Бакалавриат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 – 4 года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     Магистратура – 2 года (</a:t>
            </a:r>
            <a:r>
              <a:rPr lang="ru-RU" sz="3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очно</a:t>
            </a:r>
            <a:r>
              <a:rPr lang="ru-RU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), 2,5 (ОЗО)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        Магистерская программа: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mbria" pitchFamily="18" charset="0"/>
              </a:rPr>
              <a:t>     «Сопоставительное исследование языков и культур в переводческой коммуникации»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Академическое сотрудничество</a:t>
            </a: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495800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sz="2400" smtClean="0">
                <a:solidFill>
                  <a:schemeClr val="tx1"/>
                </a:solidFill>
                <a:latin typeface="Times New Roman" pitchFamily="18" charset="0"/>
              </a:rPr>
              <a:t>    </a:t>
            </a: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</a:rPr>
              <a:t>А.Л. Онищенко (</a:t>
            </a:r>
            <a:r>
              <a:rPr lang="en-US" altLang="ru-RU" sz="2400" b="1" smtClean="0">
                <a:solidFill>
                  <a:schemeClr val="tx1"/>
                </a:solidFill>
                <a:latin typeface="Times New Roman" pitchFamily="18" charset="0"/>
              </a:rPr>
              <a:t>Schlate</a:t>
            </a: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</a:rPr>
              <a:t>) Университет </a:t>
            </a:r>
            <a:r>
              <a:rPr lang="en-GB" altLang="ru-RU" sz="2400" b="1" smtClean="0">
                <a:solidFill>
                  <a:schemeClr val="tx1"/>
                </a:solidFill>
                <a:latin typeface="Times New Roman" pitchFamily="18" charset="0"/>
              </a:rPr>
              <a:t>Sacred Heart</a:t>
            </a: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</a:rPr>
              <a:t> (США)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ru-RU" altLang="ru-RU" sz="2400" b="1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357313"/>
            <a:ext cx="4038600" cy="4408487"/>
          </a:xfrm>
        </p:spPr>
        <p:txBody>
          <a:bodyPr/>
          <a:lstStyle/>
          <a:p>
            <a:pPr marL="34925"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</a:rPr>
              <a:t>И.А. Наговицына</a:t>
            </a:r>
          </a:p>
          <a:p>
            <a:pPr marL="34925"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</a:rPr>
              <a:t>С.-Петербургский университет </a:t>
            </a:r>
            <a:endParaRPr lang="ru-RU" altLang="ru-RU" b="1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714625"/>
            <a:ext cx="3041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1375789_10202627856804556_15968692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643188"/>
            <a:ext cx="2643188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3250" cy="1025525"/>
          </a:xfrm>
        </p:spPr>
        <p:txBody>
          <a:bodyPr/>
          <a:lstStyle/>
          <a:p>
            <a:pPr algn="ctr"/>
            <a:r>
              <a:rPr lang="ru-RU" altLang="ru-RU" sz="2800" b="1" smtClean="0">
                <a:solidFill>
                  <a:schemeClr val="accent2"/>
                </a:solidFill>
                <a:latin typeface="Cambria" pitchFamily="18" charset="0"/>
              </a:rPr>
              <a:t>Конкурс</a:t>
            </a:r>
            <a:r>
              <a:rPr lang="ru-RU" altLang="ru-RU" sz="2800" b="1" smtClean="0">
                <a:solidFill>
                  <a:schemeClr val="accent2"/>
                </a:solidFill>
              </a:rPr>
              <a:t> на лучшее публичное выступление (организаторы и победители конкурса с сертификатами, полученными из США)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1857375"/>
            <a:ext cx="6492875" cy="4870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25"/>
            <a:ext cx="9001125" cy="12858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Научная работа преподавателей</a:t>
            </a:r>
            <a:endParaRPr lang="ru-RU" dirty="0" smtClean="0">
              <a:solidFill>
                <a:schemeClr val="accent2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500188"/>
            <a:ext cx="8405812" cy="4900612"/>
          </a:xfrm>
        </p:spPr>
        <p:txBody>
          <a:bodyPr/>
          <a:lstStyle/>
          <a:p>
            <a:pPr marL="609600" indent="-609600" defTabSz="914400" eaLnBrk="1" hangingPunct="1">
              <a:buFont typeface="Times New Roman" pitchFamily="18" charset="0"/>
              <a:buNone/>
            </a:pPr>
            <a:endParaRPr lang="ru-RU" altLang="ru-RU" dirty="0" smtClean="0"/>
          </a:p>
          <a:p>
            <a:pPr marL="609600" indent="-609600" defTabSz="914400" eaLnBrk="1" hangingPunct="1">
              <a:buFont typeface="Times New Roman" pitchFamily="18" charset="0"/>
              <a:buNone/>
            </a:pPr>
            <a:r>
              <a:rPr lang="ru-RU" altLang="ru-RU" sz="3600" dirty="0" smtClean="0">
                <a:solidFill>
                  <a:schemeClr val="accent2"/>
                </a:solidFill>
                <a:latin typeface="Cambria" pitchFamily="18" charset="0"/>
              </a:rPr>
              <a:t>Общее количество научных </a:t>
            </a:r>
          </a:p>
          <a:p>
            <a:pPr marL="609600" indent="-609600" defTabSz="914400" eaLnBrk="1" hangingPunct="1">
              <a:buFont typeface="Times New Roman" pitchFamily="18" charset="0"/>
              <a:buNone/>
            </a:pPr>
            <a:r>
              <a:rPr lang="ru-RU" altLang="ru-RU" sz="3600" dirty="0" smtClean="0">
                <a:solidFill>
                  <a:schemeClr val="accent2"/>
                </a:solidFill>
                <a:latin typeface="Cambria" pitchFamily="18" charset="0"/>
              </a:rPr>
              <a:t>публикаций </a:t>
            </a:r>
            <a:r>
              <a:rPr lang="ru-RU" altLang="ru-RU" sz="3600" dirty="0" smtClean="0">
                <a:solidFill>
                  <a:schemeClr val="accent2"/>
                </a:solidFill>
                <a:latin typeface="Cambria" pitchFamily="18" charset="0"/>
              </a:rPr>
              <a:t>преподавателей  кафедры</a:t>
            </a:r>
          </a:p>
          <a:p>
            <a:pPr marL="609600" indent="-609600" defTabSz="914400" eaLnBrk="1" hangingPunct="1">
              <a:buFont typeface="Times New Roman" pitchFamily="18" charset="0"/>
              <a:buNone/>
            </a:pPr>
            <a:r>
              <a:rPr lang="ru-RU" altLang="ru-RU" sz="3600" b="1" dirty="0" smtClean="0">
                <a:solidFill>
                  <a:schemeClr val="accent2"/>
                </a:solidFill>
                <a:latin typeface="Cambria" pitchFamily="18" charset="0"/>
              </a:rPr>
              <a:t>по проблемам теории и практики </a:t>
            </a:r>
          </a:p>
          <a:p>
            <a:pPr marL="609600" indent="-609600" defTabSz="914400" eaLnBrk="1" hangingPunct="1">
              <a:buFont typeface="Times New Roman" pitchFamily="18" charset="0"/>
              <a:buNone/>
            </a:pPr>
            <a:r>
              <a:rPr lang="ru-RU" altLang="ru-RU" sz="3600" b="1" dirty="0" smtClean="0">
                <a:solidFill>
                  <a:schemeClr val="accent2"/>
                </a:solidFill>
                <a:latin typeface="Cambria" pitchFamily="18" charset="0"/>
              </a:rPr>
              <a:t>перевода и межкультурной </a:t>
            </a:r>
          </a:p>
          <a:p>
            <a:pPr marL="609600" indent="-609600" defTabSz="914400" eaLnBrk="1" hangingPunct="1">
              <a:buFont typeface="Times New Roman" pitchFamily="18" charset="0"/>
              <a:buNone/>
            </a:pPr>
            <a:r>
              <a:rPr lang="ru-RU" altLang="ru-RU" sz="3600" b="1" dirty="0" smtClean="0">
                <a:solidFill>
                  <a:schemeClr val="accent2"/>
                </a:solidFill>
                <a:latin typeface="Cambria" pitchFamily="18" charset="0"/>
              </a:rPr>
              <a:t>коммуникации</a:t>
            </a:r>
            <a:r>
              <a:rPr lang="ru-RU" altLang="ru-RU" sz="3600" dirty="0" smtClean="0">
                <a:solidFill>
                  <a:schemeClr val="accent2"/>
                </a:solidFill>
                <a:latin typeface="Cambria" pitchFamily="18" charset="0"/>
              </a:rPr>
              <a:t>   </a:t>
            </a:r>
            <a:r>
              <a:rPr lang="ru-RU" altLang="ru-RU" sz="3600" b="1" dirty="0" smtClean="0">
                <a:solidFill>
                  <a:schemeClr val="accent2"/>
                </a:solidFill>
                <a:latin typeface="Cambria" pitchFamily="18" charset="0"/>
              </a:rPr>
              <a:t>более 260</a:t>
            </a:r>
          </a:p>
          <a:p>
            <a:pPr marL="609600" indent="-609600" defTabSz="914400" eaLnBrk="1" hangingPunct="1">
              <a:buFont typeface="Times New Roman" pitchFamily="18" charset="0"/>
              <a:buNone/>
            </a:pPr>
            <a:endParaRPr lang="ru-RU" altLang="ru-RU" sz="2800" b="1" dirty="0" smtClean="0">
              <a:solidFill>
                <a:schemeClr val="accent2"/>
              </a:solidFill>
              <a:latin typeface="Cambria" pitchFamily="18" charset="0"/>
            </a:endParaRPr>
          </a:p>
          <a:p>
            <a:pPr marL="609600" indent="-609600" defTabSz="914400"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solidFill>
                  <a:schemeClr val="accent2"/>
                </a:solidFill>
                <a:latin typeface="Cambria" pitchFamily="18" charset="0"/>
              </a:rPr>
              <a:t>Издано более  20 учебных пособий </a:t>
            </a:r>
          </a:p>
          <a:p>
            <a:pPr marL="609600" indent="-609600" defTabSz="914400" eaLnBrk="1" hangingPunct="1">
              <a:buFont typeface="Times New Roman" pitchFamily="18" charset="0"/>
              <a:buNone/>
            </a:pPr>
            <a:endParaRPr lang="ru-RU" altLang="ru-RU" sz="2800" dirty="0" smtClean="0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3250" cy="13112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Научная работа</a:t>
            </a:r>
            <a:r>
              <a:rPr lang="ru-RU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студентов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428750"/>
            <a:ext cx="5372100" cy="4027488"/>
          </a:xfrm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/>
          <a:srcRect l="6638" t="-2214" r="9401"/>
          <a:stretch>
            <a:fillRect/>
          </a:stretch>
        </p:blipFill>
        <p:spPr bwMode="auto">
          <a:xfrm>
            <a:off x="5357813" y="3214688"/>
            <a:ext cx="3614737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</a:t>
            </a:r>
            <a:endParaRPr lang="ru-RU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algn="ctr" eaLnBrk="1" hangingPunct="1">
              <a:buFont typeface="Times New Roman" pitchFamily="18" charset="0"/>
              <a:buNone/>
              <a:defRPr/>
            </a:pPr>
            <a:r>
              <a:rPr lang="ru-RU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Стажировки и учеба преподавателей</a:t>
            </a:r>
            <a:br>
              <a:rPr lang="ru-RU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</a:br>
            <a:r>
              <a:rPr lang="ru-RU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за рубежом</a:t>
            </a:r>
            <a: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/>
            </a:r>
            <a:b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</a:br>
            <a:endParaRPr lang="ru-RU" sz="32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>
              <a:defRPr/>
            </a:pPr>
            <a:r>
              <a:rPr lang="ru-RU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Lewis &amp; Clark College</a:t>
            </a: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Portland, Oregon</a:t>
            </a: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8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3" name="Picture 6" descr="Копия 6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3375" y="3286125"/>
            <a:ext cx="4357688" cy="3275013"/>
          </a:xfrm>
        </p:spPr>
      </p:pic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708400" y="1412875"/>
            <a:ext cx="5357813" cy="1493838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sz="3200" smtClean="0">
                <a:latin typeface="Times New Roman" pitchFamily="18" charset="0"/>
              </a:rPr>
              <a:t>   </a:t>
            </a:r>
            <a:r>
              <a:rPr lang="ru-RU" altLang="ru-RU" sz="4000" b="1" smtClean="0">
                <a:latin typeface="Times New Roman" pitchFamily="18" charset="0"/>
              </a:rPr>
              <a:t>О.Н. Злобина, к.п.н., доцент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500188"/>
            <a:ext cx="35496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Зарубежные командировки</a:t>
            </a:r>
            <a:endParaRPr lang="ru-RU" sz="320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b="1" smtClean="0">
                <a:latin typeface="Times New Roman" pitchFamily="18" charset="0"/>
              </a:rPr>
              <a:t>   О.П. Кузяева, к.п.н., доцент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ru-RU" altLang="ru-RU" smtClean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ru-RU" altLang="ru-RU" smtClean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</a:pPr>
            <a:endParaRPr lang="ru-RU" altLang="ru-RU" sz="4000" smtClean="0">
              <a:latin typeface="Times New Roman" pitchFamily="18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56783"/>
            <a:ext cx="3456384" cy="460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0"/>
            <a:ext cx="8223250" cy="1092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Ю.А. Борисенко, к.ф.н., доцент</a:t>
            </a:r>
            <a:b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Индия – весна 2012 года</a:t>
            </a:r>
            <a:endParaRPr lang="ru-RU" dirty="0" smtClean="0">
              <a:solidFill>
                <a:schemeClr val="hlink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defTabSz="914400" eaLnBrk="1" hangingPunct="1"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7145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b="1" smtClean="0">
                <a:solidFill>
                  <a:schemeClr val="accent2"/>
                </a:solidFill>
              </a:rPr>
              <a:t>Великобритания </a:t>
            </a:r>
            <a:br>
              <a:rPr lang="ru-RU" altLang="ru-RU" sz="4400" b="1" smtClean="0">
                <a:solidFill>
                  <a:schemeClr val="accent2"/>
                </a:solidFill>
              </a:rPr>
            </a:br>
            <a:r>
              <a:rPr lang="ru-RU" altLang="ru-RU" sz="4400" b="1" smtClean="0">
                <a:solidFill>
                  <a:schemeClr val="accent2"/>
                </a:solidFill>
              </a:rPr>
              <a:t>– январь 2015 г.</a:t>
            </a:r>
            <a:endParaRPr lang="ru-RU" altLang="ru-RU" sz="4400" smtClean="0">
              <a:solidFill>
                <a:schemeClr val="accent2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altLang="ru-RU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44675"/>
            <a:ext cx="7924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357188"/>
            <a:ext cx="8643938" cy="1357312"/>
          </a:xfrm>
        </p:spPr>
        <p:txBody>
          <a:bodyPr/>
          <a:lstStyle/>
          <a:p>
            <a:pPr algn="ctr" defTabSz="914400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ЗАРУБЕЖНЫЕ ПРЕПОДАВАТЕЛИ</a:t>
            </a:r>
            <a:b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на кафедре  (с 2002 по 2015 г. – 6 преподавателей)</a:t>
            </a:r>
            <a:b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endParaRPr lang="ru-RU" sz="2400" b="1" dirty="0" smtClean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smtClean="0">
                <a:solidFill>
                  <a:schemeClr val="tx1"/>
                </a:solidFill>
              </a:rPr>
              <a:t>Рейчел Майерс (2014-2015 уч. год)</a:t>
            </a:r>
            <a:endParaRPr lang="ru-RU" altLang="ru-RU" sz="3200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 t="12495"/>
          <a:stretch>
            <a:fillRect/>
          </a:stretch>
        </p:blipFill>
        <p:spPr bwMode="auto">
          <a:xfrm>
            <a:off x="500063" y="2714625"/>
            <a:ext cx="2881312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2643188"/>
            <a:ext cx="504031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1143000"/>
            <a:ext cx="8686800" cy="2514600"/>
          </a:xfrm>
        </p:spPr>
        <p:txBody>
          <a:bodyPr lIns="91440" tIns="45720" rIns="91440" bIns="45720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Кафедра перевода и прикладной лингвистики (английский и немецкий языки)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457200" y="5718175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/>
          <a:p>
            <a:pPr algn="ctr" defTabSz="914400">
              <a:buClrTx/>
              <a:buSzTx/>
              <a:buFontTx/>
              <a:buNone/>
              <a:defRPr/>
            </a:pPr>
            <a:endParaRPr lang="ru-RU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Мэтью Орр (2017-2018 уч. год)</a:t>
            </a:r>
          </a:p>
        </p:txBody>
      </p:sp>
      <p:pic>
        <p:nvPicPr>
          <p:cNvPr id="36867" name="Picture 13" descr="Macintosh HD:Users:matthew_r_orr:Desktop:IMG_855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643063"/>
            <a:ext cx="6429375" cy="4786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"/>
            <a:ext cx="8763000" cy="1371600"/>
          </a:xfrm>
        </p:spPr>
        <p:txBody>
          <a:bodyPr lIns="91440" tIns="45720" rIns="91440" bIns="45720"/>
          <a:lstStyle/>
          <a:p>
            <a:pPr algn="ctr" eaLnBrk="1" hangingPunct="1"/>
            <a:r>
              <a:rPr lang="ru-RU" altLang="ru-RU" sz="3200" b="1" smtClean="0">
                <a:solidFill>
                  <a:schemeClr val="accent2"/>
                </a:solidFill>
              </a:rPr>
              <a:t>ПЕРЕВОДЧЕСКИЕ КОНКУРСЫ</a:t>
            </a:r>
            <a:br>
              <a:rPr lang="ru-RU" altLang="ru-RU" sz="3200" b="1" smtClean="0">
                <a:solidFill>
                  <a:schemeClr val="accent2"/>
                </a:solidFill>
              </a:rPr>
            </a:br>
            <a:r>
              <a:rPr lang="ru-RU" altLang="ru-RU" sz="2800" b="1" smtClean="0">
                <a:solidFill>
                  <a:schemeClr val="accent2"/>
                </a:solidFill>
              </a:rPr>
              <a:t>конкурс для школьников «Юный переводчик» (2015 г.)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28813"/>
            <a:ext cx="60007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ПЕРЕВОДЧЕСКАЯ ПРАКТИКА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0" y="1428750"/>
            <a:ext cx="4286250" cy="4667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sz="3200" smtClean="0">
                <a:latin typeface="Times New Roman" pitchFamily="18" charset="0"/>
              </a:rPr>
              <a:t>  Автозавод, Городская дума г. Ижевска,  объединение «Ува-Молоко», Ижевская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ru-RU" altLang="ru-RU" sz="3200" smtClean="0">
                <a:latin typeface="Times New Roman" pitchFamily="18" charset="0"/>
              </a:rPr>
              <a:t>   государственная медицинская академия, Бюро переводов, колл-центр и др.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ru-RU" altLang="ru-RU" sz="3200" smtClean="0">
              <a:latin typeface="Times New Roman" pitchFamily="18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3714750"/>
            <a:ext cx="38100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428750"/>
            <a:ext cx="44958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8680450" cy="135731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Перевод зарубежн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ых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сайтов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214438"/>
            <a:ext cx="8180387" cy="5256212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endParaRPr lang="ru-RU" altLang="ru-RU" sz="2800" b="1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39940" name="Picture 4" descr="pvn1000-288-v3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428750"/>
            <a:ext cx="7929562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571500"/>
            <a:ext cx="12890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143375"/>
            <a:ext cx="798195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3250" cy="1311275"/>
          </a:xfrm>
        </p:spPr>
        <p:txBody>
          <a:bodyPr/>
          <a:lstStyle/>
          <a:p>
            <a:pPr algn="ctr"/>
            <a:r>
              <a:rPr lang="ru-RU" altLang="ru-RU" b="1" smtClean="0">
                <a:solidFill>
                  <a:schemeClr val="accent2"/>
                </a:solidFill>
              </a:rPr>
              <a:t>Переводческая практика, ОАО «Ува-молоко»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 r="-8000" b="24998"/>
          <a:stretch>
            <a:fillRect/>
          </a:stretch>
        </p:blipFill>
        <p:spPr bwMode="auto">
          <a:xfrm>
            <a:off x="357188" y="1916113"/>
            <a:ext cx="8950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51825" cy="1539875"/>
          </a:xfrm>
        </p:spPr>
        <p:txBody>
          <a:bodyPr/>
          <a:lstStyle/>
          <a:p>
            <a:r>
              <a:rPr lang="ru-RU" altLang="ru-RU" b="1" smtClean="0">
                <a:solidFill>
                  <a:schemeClr val="accent2"/>
                </a:solidFill>
              </a:rPr>
              <a:t>Базы переводческой практики</a:t>
            </a:r>
            <a:endParaRPr lang="ru-RU" altLang="ru-RU" smtClean="0">
              <a:solidFill>
                <a:schemeClr val="accent2"/>
              </a:solidFill>
            </a:endParaRP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428625" y="1071563"/>
            <a:ext cx="8215313" cy="5429250"/>
          </a:xfrm>
        </p:spPr>
        <p:txBody>
          <a:bodyPr/>
          <a:lstStyle/>
          <a:p>
            <a:r>
              <a:rPr lang="ru-RU" altLang="ru-RU" sz="3200" b="1" smtClean="0">
                <a:latin typeface="Cambria" pitchFamily="18" charset="0"/>
              </a:rPr>
              <a:t>Бюро переводов</a:t>
            </a:r>
          </a:p>
          <a:p>
            <a:endParaRPr lang="ru-RU" altLang="ru-RU" sz="3200" b="1" smtClean="0">
              <a:latin typeface="Cambria" pitchFamily="18" charset="0"/>
            </a:endParaRPr>
          </a:p>
          <a:p>
            <a:endParaRPr lang="ru-RU" altLang="ru-RU" sz="3200" b="1" smtClean="0">
              <a:latin typeface="Cambria" pitchFamily="18" charset="0"/>
            </a:endParaRPr>
          </a:p>
          <a:p>
            <a:r>
              <a:rPr lang="ru-RU" altLang="ru-RU" sz="3200" b="1" smtClean="0">
                <a:latin typeface="Cambria" pitchFamily="18" charset="0"/>
              </a:rPr>
              <a:t>Автозавод</a:t>
            </a:r>
          </a:p>
          <a:p>
            <a:r>
              <a:rPr lang="ru-RU" altLang="ru-RU" sz="3200" b="1" smtClean="0">
                <a:latin typeface="Cambria" pitchFamily="18" charset="0"/>
              </a:rPr>
              <a:t>Дом-музей П.И. Чайковского</a:t>
            </a:r>
          </a:p>
          <a:p>
            <a:r>
              <a:rPr lang="ru-RU" altLang="ru-RU" sz="3200" b="1" smtClean="0">
                <a:latin typeface="Cambria" pitchFamily="18" charset="0"/>
              </a:rPr>
              <a:t>Ижевская медицинская академия </a:t>
            </a:r>
          </a:p>
          <a:p>
            <a:r>
              <a:rPr lang="ru-RU" altLang="ru-RU" sz="3200" b="1" smtClean="0">
                <a:latin typeface="Cambria" pitchFamily="18" charset="0"/>
              </a:rPr>
              <a:t>АО Концерн «Калашников» 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14438"/>
            <a:ext cx="2357437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5500688"/>
            <a:ext cx="14287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785938"/>
            <a:ext cx="4929187" cy="3005137"/>
          </a:xfrm>
          <a:noFill/>
        </p:spPr>
      </p:pic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5429250" y="2398713"/>
            <a:ext cx="3429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ru-RU" sz="2800" b="1">
                <a:solidFill>
                  <a:schemeClr val="accent2"/>
                </a:solidFill>
              </a:rPr>
              <a:t>Museum-estate</a:t>
            </a:r>
          </a:p>
          <a:p>
            <a:r>
              <a:rPr lang="en-GB" altLang="ru-RU" sz="2800" b="1">
                <a:solidFill>
                  <a:schemeClr val="accent2"/>
                </a:solidFill>
              </a:rPr>
              <a:t>of P. I. Tchaikovsky</a:t>
            </a:r>
          </a:p>
          <a:p>
            <a:endParaRPr lang="ru-RU" altLang="ru-RU" sz="1600" b="1">
              <a:solidFill>
                <a:schemeClr val="accent2"/>
              </a:solidFill>
            </a:endParaRPr>
          </a:p>
          <a:p>
            <a:r>
              <a:rPr lang="en-GB" altLang="ru-RU" sz="2000" b="1">
                <a:solidFill>
                  <a:schemeClr val="accent2"/>
                </a:solidFill>
              </a:rPr>
              <a:t>A journal</a:t>
            </a:r>
          </a:p>
          <a:p>
            <a:r>
              <a:rPr lang="en-GB" altLang="ru-RU" sz="2000" b="1">
                <a:solidFill>
                  <a:schemeClr val="accent2"/>
                </a:solidFill>
              </a:rPr>
              <a:t>of happy memories</a:t>
            </a:r>
            <a:endParaRPr lang="ru-RU" altLang="ru-RU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НАШИ ВЫПУСКНИКИ </a:t>
            </a:r>
            <a:b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334375" cy="5405438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ru-RU" altLang="ru-RU" sz="4400" b="1" smtClean="0">
                <a:latin typeface="Cambria" pitchFamily="18" charset="0"/>
              </a:rPr>
              <a:t>70%</a:t>
            </a:r>
            <a:r>
              <a:rPr lang="ru-RU" altLang="ru-RU" sz="2800" b="1" smtClean="0">
                <a:latin typeface="Cambria" pitchFamily="18" charset="0"/>
              </a:rPr>
              <a:t> работают переводчиками, преподают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2800" b="1" smtClean="0">
                <a:latin typeface="Cambria" pitchFamily="18" charset="0"/>
              </a:rPr>
              <a:t> или используют иностранный язык на работе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2800" b="1" smtClean="0">
                <a:latin typeface="Cambria" pitchFamily="18" charset="0"/>
              </a:rPr>
              <a:t>  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2800" b="1" smtClean="0">
                <a:latin typeface="Cambria" pitchFamily="18" charset="0"/>
              </a:rPr>
              <a:t>    </a:t>
            </a:r>
            <a:r>
              <a:rPr lang="ru-RU" altLang="ru-RU" sz="3600" b="1" smtClean="0">
                <a:latin typeface="Cambria" pitchFamily="18" charset="0"/>
              </a:rPr>
              <a:t>Места проживания:</a:t>
            </a:r>
            <a:r>
              <a:rPr lang="ru-RU" altLang="ru-RU" sz="3600" smtClean="0">
                <a:latin typeface="Cambria" pitchFamily="18" charset="0"/>
              </a:rPr>
              <a:t> </a:t>
            </a:r>
            <a:r>
              <a:rPr lang="ru-RU" altLang="ru-RU" sz="3600" b="1" smtClean="0">
                <a:latin typeface="Cambria" pitchFamily="18" charset="0"/>
              </a:rPr>
              <a:t>Россия</a:t>
            </a:r>
            <a:r>
              <a:rPr lang="ru-RU" altLang="ru-RU" sz="3600" smtClean="0">
                <a:latin typeface="Cambria" pitchFamily="18" charset="0"/>
              </a:rPr>
              <a:t> (Ижевск, Казань, Нижний Новгород, С.-Петербург, Москва), </a:t>
            </a:r>
            <a:r>
              <a:rPr lang="ru-RU" altLang="ru-RU" sz="3600" b="1" smtClean="0">
                <a:latin typeface="Cambria" pitchFamily="18" charset="0"/>
              </a:rPr>
              <a:t>США,</a:t>
            </a:r>
            <a:r>
              <a:rPr lang="ru-RU" altLang="ru-RU" sz="3600" smtClean="0">
                <a:latin typeface="Cambria" pitchFamily="18" charset="0"/>
              </a:rPr>
              <a:t> </a:t>
            </a:r>
            <a:r>
              <a:rPr lang="ru-RU" altLang="ru-RU" sz="3600" b="1" smtClean="0">
                <a:latin typeface="Cambria" pitchFamily="18" charset="0"/>
              </a:rPr>
              <a:t>Германия</a:t>
            </a:r>
            <a:r>
              <a:rPr lang="ru-RU" altLang="ru-RU" sz="3600" smtClean="0">
                <a:latin typeface="Cambria" pitchFamily="18" charset="0"/>
              </a:rPr>
              <a:t>, </a:t>
            </a:r>
            <a:r>
              <a:rPr lang="ru-RU" altLang="ru-RU" sz="3600" b="1" smtClean="0">
                <a:latin typeface="Cambria" pitchFamily="18" charset="0"/>
              </a:rPr>
              <a:t>Франция</a:t>
            </a:r>
            <a:r>
              <a:rPr lang="ru-RU" altLang="ru-RU" sz="3600" smtClean="0">
                <a:latin typeface="Cambria" pitchFamily="18" charset="0"/>
              </a:rPr>
              <a:t>, </a:t>
            </a:r>
            <a:r>
              <a:rPr lang="ru-RU" altLang="ru-RU" sz="3600" b="1" smtClean="0">
                <a:latin typeface="Cambria" pitchFamily="18" charset="0"/>
              </a:rPr>
              <a:t>Испания, Италия, Дания, Швеция, Китай, Польша, Чехия, Греция, Турция</a:t>
            </a:r>
          </a:p>
          <a:p>
            <a:pPr eaLnBrk="1" hangingPunct="1">
              <a:buFont typeface="Times New Roman" pitchFamily="18" charset="0"/>
              <a:buNone/>
            </a:pPr>
            <a:endParaRPr lang="ru-RU" altLang="ru-RU" sz="2800" smtClean="0">
              <a:latin typeface="Cambria" pitchFamily="18" charset="0"/>
            </a:endParaRPr>
          </a:p>
          <a:p>
            <a:pPr eaLnBrk="1" hangingPunct="1">
              <a:buFont typeface="Times New Roman" pitchFamily="18" charset="0"/>
              <a:buNone/>
            </a:pPr>
            <a:endParaRPr lang="ru-RU" altLang="ru-RU" sz="2800" smtClean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51825" cy="16827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Места работы</a:t>
            </a:r>
            <a:endParaRPr lang="ru-RU" sz="3600" dirty="0" smtClean="0">
              <a:solidFill>
                <a:schemeClr val="accent2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214438"/>
            <a:ext cx="9001125" cy="5186362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бюро переводов, 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представительства зарубежных компаний,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 отделы внешних связей на предприятиях,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высшие учебные заведения, 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банки, 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туристические агентства, 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рекламные агентства,</a:t>
            </a:r>
          </a:p>
          <a:p>
            <a:pPr eaLnBrk="1" hangingPunct="1"/>
            <a:r>
              <a:rPr lang="ru-RU" altLang="ru-RU" sz="3200" b="1" smtClean="0">
                <a:latin typeface="Cambria" pitchFamily="18" charset="0"/>
              </a:rPr>
              <a:t>круизные лайнеры и др. </a:t>
            </a:r>
          </a:p>
          <a:p>
            <a:pPr eaLnBrk="1" hangingPunct="1"/>
            <a:endParaRPr lang="ru-RU" altLang="ru-RU" sz="3200" smtClean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7188"/>
            <a:ext cx="8715375" cy="1500187"/>
          </a:xfrm>
        </p:spPr>
        <p:txBody>
          <a:bodyPr lIns="91440" tIns="45720" rIns="91440" bIns="45720"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НАШИ ВЫПУСКНИКИ</a:t>
            </a:r>
            <a:endParaRPr lang="ru-RU" sz="3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7688" y="1714500"/>
            <a:ext cx="4429125" cy="4786313"/>
          </a:xfrm>
        </p:spPr>
        <p:txBody>
          <a:bodyPr lIns="91440" tIns="45720" rIns="91440" bIns="45720"/>
          <a:lstStyle/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3600" b="1" dirty="0" smtClean="0">
                <a:latin typeface="Times New Roman" pitchFamily="18" charset="0"/>
              </a:rPr>
              <a:t>Екатерина </a:t>
            </a:r>
            <a:r>
              <a:rPr lang="ru-RU" sz="3600" b="1" dirty="0" err="1" smtClean="0">
                <a:latin typeface="Times New Roman" pitchFamily="18" charset="0"/>
              </a:rPr>
              <a:t>Сивкова</a:t>
            </a:r>
            <a:r>
              <a:rPr lang="ru-RU" sz="3600" b="1" dirty="0" smtClean="0">
                <a:latin typeface="Times New Roman" pitchFamily="18" charset="0"/>
              </a:rPr>
              <a:t>  </a:t>
            </a:r>
          </a:p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(выпуск 2007 г.)</a:t>
            </a:r>
          </a:p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МИД РФ, департамент </a:t>
            </a:r>
          </a:p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лингвистического</a:t>
            </a:r>
            <a:endParaRPr lang="en-US" sz="3200" b="1" dirty="0" smtClean="0">
              <a:latin typeface="Times New Roman" pitchFamily="18" charset="0"/>
            </a:endParaRPr>
          </a:p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обеспечения, </a:t>
            </a:r>
          </a:p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переводческая служба ООН, Нью-Йорк (с 2017 г.)</a:t>
            </a:r>
          </a:p>
          <a:p>
            <a:pPr marL="0" indent="0" eaLnBrk="1" hangingPunct="1"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32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6084" name="Picture 9" descr="getImageCAA9GP4X"/>
          <p:cNvPicPr>
            <a:picLocks noChangeAspect="1" noChangeArrowheads="1"/>
          </p:cNvPicPr>
          <p:nvPr>
            <p:ph type="body" sz="half" idx="4294967295"/>
          </p:nvPr>
        </p:nvPicPr>
        <p:blipFill>
          <a:blip r:embed="rId2" cstate="print"/>
          <a:srcRect r="1785" b="27481"/>
          <a:stretch>
            <a:fillRect/>
          </a:stretch>
        </p:blipFill>
        <p:spPr>
          <a:xfrm>
            <a:off x="285750" y="1643063"/>
            <a:ext cx="3929063" cy="45005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627188"/>
          </a:xfrm>
        </p:spPr>
        <p:txBody>
          <a:bodyPr/>
          <a:lstStyle/>
          <a:p>
            <a:pPr algn="ctr" eaLnBrk="1" hangingPunct="1"/>
            <a:r>
              <a:rPr lang="ru-RU" altLang="ru-RU" sz="5400" b="1" smtClean="0">
                <a:solidFill>
                  <a:schemeClr val="accent2"/>
                </a:solidFill>
                <a:latin typeface="Cambria" pitchFamily="18" charset="0"/>
              </a:rPr>
              <a:t>ПРОФЕССИЯ – </a:t>
            </a:r>
            <a:br>
              <a:rPr lang="ru-RU" altLang="ru-RU" sz="5400" b="1" smtClean="0">
                <a:solidFill>
                  <a:schemeClr val="accent2"/>
                </a:solidFill>
                <a:latin typeface="Cambria" pitchFamily="18" charset="0"/>
              </a:rPr>
            </a:br>
            <a:r>
              <a:rPr lang="ru-RU" altLang="ru-RU" sz="5400" b="1" smtClean="0">
                <a:solidFill>
                  <a:schemeClr val="accent2"/>
                </a:solidFill>
                <a:latin typeface="Cambria" pitchFamily="18" charset="0"/>
              </a:rPr>
              <a:t>ПЕРЕВОДЧИК</a:t>
            </a:r>
            <a:endParaRPr lang="en-US" altLang="ru-RU" sz="5400" b="1" smtClean="0">
              <a:solidFill>
                <a:schemeClr val="accent2"/>
              </a:solidFill>
              <a:latin typeface="Cambria" pitchFamily="18" charset="0"/>
            </a:endParaRPr>
          </a:p>
        </p:txBody>
      </p:sp>
      <p:pic>
        <p:nvPicPr>
          <p:cNvPr id="9219" name="Picture 3" descr="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3214688"/>
            <a:ext cx="4959350" cy="3309937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928688"/>
            <a:ext cx="8215313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Минск - 2015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38" y="1714500"/>
            <a:ext cx="5786437" cy="46751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1475"/>
            <a:ext cx="8223250" cy="1311275"/>
          </a:xfrm>
        </p:spPr>
        <p:txBody>
          <a:bodyPr lIns="91440" tIns="45720" rIns="91440" bIns="45720"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НАШИ ВЫПУСКНИКИ</a:t>
            </a:r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8575" y="1600200"/>
            <a:ext cx="4035425" cy="4870450"/>
          </a:xfrm>
        </p:spPr>
        <p:txBody>
          <a:bodyPr lIns="91440" tIns="45720" rIns="91440" bIns="45720"/>
          <a:lstStyle/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600" b="1" dirty="0" smtClean="0">
                <a:latin typeface="Times New Roman" pitchFamily="18" charset="0"/>
              </a:rPr>
              <a:t>Алексей </a:t>
            </a:r>
            <a:r>
              <a:rPr lang="ru-RU" sz="3600" b="1" dirty="0" err="1" smtClean="0">
                <a:latin typeface="Times New Roman" pitchFamily="18" charset="0"/>
              </a:rPr>
              <a:t>Галущак</a:t>
            </a:r>
            <a:r>
              <a:rPr lang="ru-RU" sz="3600" dirty="0" smtClean="0">
                <a:latin typeface="Times New Roman" pitchFamily="18" charset="0"/>
              </a:rPr>
              <a:t>  </a:t>
            </a:r>
            <a:r>
              <a:rPr lang="ru-RU" sz="3600" b="1" dirty="0" smtClean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(выпуск 2004 г.)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г. Москва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Компания </a:t>
            </a:r>
            <a:r>
              <a:rPr lang="en-US" sz="3200" b="1" dirty="0" smtClean="0">
                <a:latin typeface="Times New Roman" pitchFamily="18" charset="0"/>
              </a:rPr>
              <a:t>Highland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en-US" sz="3200" b="1" dirty="0" smtClean="0">
                <a:latin typeface="Times New Roman" pitchFamily="18" charset="0"/>
              </a:rPr>
              <a:t> Gold Mining Ltd</a:t>
            </a:r>
            <a:r>
              <a:rPr lang="ru-RU" sz="3200" b="1" dirty="0" smtClean="0">
                <a:latin typeface="Times New Roman" pitchFamily="18" charset="0"/>
              </a:rPr>
              <a:t>. – </a:t>
            </a:r>
            <a:endParaRPr lang="en-US" sz="32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начальник отдела </a:t>
            </a:r>
            <a:endParaRPr lang="en-US" sz="32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r>
              <a:rPr lang="ru-RU" sz="3200" b="1" dirty="0" smtClean="0">
                <a:latin typeface="Times New Roman" pitchFamily="18" charset="0"/>
              </a:rPr>
              <a:t>переводов</a:t>
            </a:r>
          </a:p>
          <a:p>
            <a:pPr eaLnBrk="1" hangingPunct="1">
              <a:spcBef>
                <a:spcPct val="20000"/>
              </a:spcBef>
              <a:buFont typeface="Times New Roman" pitchFamily="18" charset="0"/>
              <a:buNone/>
              <a:defRPr/>
            </a:pPr>
            <a:endParaRPr lang="ru-RU" sz="320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9156" name="Picture 8" descr="Копия DSC_2930 A4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643063"/>
            <a:ext cx="341471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05800" cy="5105400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765175"/>
            <a:ext cx="608647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>
          <a:xfrm>
            <a:off x="628650" y="171450"/>
            <a:ext cx="7886700" cy="1325563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Надежда Оберкампф </a:t>
            </a:r>
            <a:r>
              <a:rPr lang="ru-RU" altLang="ru-RU" sz="32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(Малашина), </a:t>
            </a:r>
            <a:r>
              <a:rPr lang="ru-RU" altLang="ru-RU" sz="2000" b="1" smtClean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2000" b="1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altLang="ru-RU" sz="32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выпуск 2004 г.</a:t>
            </a:r>
            <a:endParaRPr lang="de-DE" altLang="ru-RU" sz="3200" b="1" smtClean="0">
              <a:solidFill>
                <a:srgbClr val="0070C0"/>
              </a:solidFill>
            </a:endParaRPr>
          </a:p>
        </p:txBody>
      </p:sp>
      <p:sp>
        <p:nvSpPr>
          <p:cNvPr id="51203" name="Rechteck 3"/>
          <p:cNvSpPr>
            <a:spLocks noChangeArrowheads="1"/>
          </p:cNvSpPr>
          <p:nvPr/>
        </p:nvSpPr>
        <p:spPr bwMode="auto">
          <a:xfrm>
            <a:off x="3857625" y="1643063"/>
            <a:ext cx="46069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000">
              <a:latin typeface="Arial" charset="0"/>
              <a:cs typeface="Arial" charset="0"/>
            </a:endParaRPr>
          </a:p>
          <a:p>
            <a:endParaRPr lang="ru-RU" altLang="ru-RU" sz="2000">
              <a:latin typeface="Arial" charset="0"/>
              <a:cs typeface="Arial" charset="0"/>
            </a:endParaRPr>
          </a:p>
          <a:p>
            <a:r>
              <a:rPr lang="ru-RU" altLang="ru-RU" sz="2000">
                <a:solidFill>
                  <a:srgbClr val="009DE0"/>
                </a:solidFill>
                <a:latin typeface="Arial" charset="0"/>
                <a:cs typeface="Arial" charset="0"/>
              </a:rPr>
              <a:t>2009</a:t>
            </a:r>
            <a:r>
              <a:rPr lang="ru-RU" altLang="ru-RU" sz="2000">
                <a:latin typeface="Arial" charset="0"/>
                <a:cs typeface="Arial" charset="0"/>
              </a:rPr>
              <a:t>   </a:t>
            </a:r>
            <a:r>
              <a:rPr lang="ru-RU" altLang="ru-RU" sz="2400">
                <a:solidFill>
                  <a:srgbClr val="002060"/>
                </a:solidFill>
                <a:latin typeface="Arial" charset="0"/>
                <a:cs typeface="Arial" charset="0"/>
              </a:rPr>
              <a:t>Последипломное образование в Университете Гамбурга (квалификация устного и письменного переводчика для работы в судах и официальных учреждениях Германии). </a:t>
            </a:r>
          </a:p>
          <a:p>
            <a:pPr>
              <a:buFontTx/>
              <a:buAutoNum type="arabicPlain" startAt="2009"/>
            </a:pPr>
            <a:endParaRPr lang="ru-RU" altLang="ru-RU" sz="240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r>
              <a:rPr lang="de-DE" altLang="ru-RU" sz="2000">
                <a:solidFill>
                  <a:srgbClr val="009DE0"/>
                </a:solidFill>
                <a:latin typeface="Arial" charset="0"/>
                <a:cs typeface="Arial" charset="0"/>
              </a:rPr>
              <a:t>2014</a:t>
            </a:r>
            <a:r>
              <a:rPr lang="de-DE" altLang="ru-RU" sz="2400" b="1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ru-RU" altLang="ru-RU" sz="2400">
                <a:solidFill>
                  <a:srgbClr val="002060"/>
                </a:solidFill>
                <a:latin typeface="Arial" charset="0"/>
                <a:cs typeface="Arial" charset="0"/>
              </a:rPr>
              <a:t>Основание компании «</a:t>
            </a:r>
            <a:r>
              <a:rPr lang="de-DE" altLang="ru-RU" sz="2400">
                <a:solidFill>
                  <a:srgbClr val="002060"/>
                </a:solidFill>
                <a:latin typeface="Arial" charset="0"/>
                <a:cs typeface="Arial" charset="0"/>
              </a:rPr>
              <a:t>MEDLEXIS</a:t>
            </a:r>
            <a:r>
              <a:rPr lang="ru-RU" altLang="ru-RU" sz="2400">
                <a:solidFill>
                  <a:srgbClr val="002060"/>
                </a:solidFill>
                <a:latin typeface="Arial" charset="0"/>
                <a:cs typeface="Arial" charset="0"/>
              </a:rPr>
              <a:t>»</a:t>
            </a:r>
          </a:p>
        </p:txBody>
      </p:sp>
      <p:pic>
        <p:nvPicPr>
          <p:cNvPr id="51204" name="Grafi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1612900"/>
            <a:ext cx="2862262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00063"/>
            <a:ext cx="8572500" cy="1357312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</a:rPr>
              <a:t>Ольга Кривилева </a:t>
            </a:r>
            <a:r>
              <a:rPr lang="ru-RU" altLang="ru-RU" sz="2800" b="1" smtClean="0">
                <a:solidFill>
                  <a:schemeClr val="accent2"/>
                </a:solidFill>
              </a:rPr>
              <a:t>(выпуск 2005 г.), кандидат культурологии, руководитель европейского отдела Центра обучения за рубежом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143125"/>
            <a:ext cx="3000375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2071688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3250" cy="1168400"/>
          </a:xfrm>
        </p:spPr>
        <p:txBody>
          <a:bodyPr/>
          <a:lstStyle/>
          <a:p>
            <a:r>
              <a:rPr lang="ru-RU" altLang="ru-RU" sz="3600" b="1" smtClean="0">
                <a:solidFill>
                  <a:schemeClr val="accent2"/>
                </a:solidFill>
              </a:rPr>
              <a:t>Александр Пестерев </a:t>
            </a:r>
            <a:r>
              <a:rPr lang="ru-RU" altLang="ru-RU" sz="2800" b="1" smtClean="0">
                <a:solidFill>
                  <a:schemeClr val="accent2"/>
                </a:solidFill>
              </a:rPr>
              <a:t>(выпуск 2005 г.), директор департамента переводов в компании </a:t>
            </a:r>
            <a:r>
              <a:rPr lang="en-US" altLang="ru-RU" sz="2800" b="1" smtClean="0">
                <a:solidFill>
                  <a:schemeClr val="accent2"/>
                </a:solidFill>
              </a:rPr>
              <a:t>BPC Engineering</a:t>
            </a:r>
            <a:r>
              <a:rPr lang="ru-RU" altLang="ru-RU" sz="2800" b="1" smtClean="0">
                <a:solidFill>
                  <a:schemeClr val="accent2"/>
                </a:solidFill>
              </a:rPr>
              <a:t>, г. Москва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28875" y="1857375"/>
            <a:ext cx="3413125" cy="4870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728075" cy="1239837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chemeClr val="accent2"/>
                </a:solidFill>
              </a:rPr>
              <a:t>Дарья </a:t>
            </a:r>
            <a:r>
              <a:rPr lang="ru-RU" altLang="ru-RU" sz="3600" b="1" dirty="0" err="1" smtClean="0">
                <a:solidFill>
                  <a:schemeClr val="accent2"/>
                </a:solidFill>
              </a:rPr>
              <a:t>Силкина</a:t>
            </a:r>
            <a:r>
              <a:rPr lang="ru-RU" altLang="ru-RU" sz="3600" b="1" dirty="0" smtClean="0">
                <a:solidFill>
                  <a:schemeClr val="accent2"/>
                </a:solidFill>
              </a:rPr>
              <a:t> (выпуск </a:t>
            </a:r>
            <a:r>
              <a:rPr lang="ru-RU" altLang="ru-RU" sz="3600" b="1" dirty="0" smtClean="0">
                <a:solidFill>
                  <a:schemeClr val="accent2"/>
                </a:solidFill>
              </a:rPr>
              <a:t>2006 г</a:t>
            </a:r>
            <a:r>
              <a:rPr lang="ru-RU" altLang="ru-RU" sz="3600" b="1" dirty="0" smtClean="0">
                <a:solidFill>
                  <a:schemeClr val="accent2"/>
                </a:solidFill>
              </a:rPr>
              <a:t>.) </a:t>
            </a:r>
            <a:r>
              <a:rPr lang="ru-RU" altLang="ru-RU" b="1" dirty="0" err="1" smtClean="0">
                <a:solidFill>
                  <a:schemeClr val="accent2"/>
                </a:solidFill>
              </a:rPr>
              <a:t>Technip</a:t>
            </a:r>
            <a:r>
              <a:rPr lang="ru-RU" altLang="ru-RU" b="1" dirty="0" smtClean="0">
                <a:solidFill>
                  <a:schemeClr val="accent2"/>
                </a:solidFill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</a:rPr>
              <a:t>France</a:t>
            </a:r>
            <a:r>
              <a:rPr lang="ru-RU" altLang="ru-RU" dirty="0" smtClean="0"/>
              <a:t> </a:t>
            </a:r>
            <a:r>
              <a:rPr lang="ru-RU" altLang="ru-RU" sz="2800" dirty="0" smtClean="0">
                <a:solidFill>
                  <a:schemeClr val="accent2"/>
                </a:solidFill>
              </a:rPr>
              <a:t>(</a:t>
            </a:r>
            <a:r>
              <a:rPr lang="ru-RU" altLang="ru-RU" sz="2800" b="1" dirty="0" smtClean="0">
                <a:solidFill>
                  <a:schemeClr val="accent2"/>
                </a:solidFill>
              </a:rPr>
              <a:t>инжиниринговые услуги</a:t>
            </a:r>
            <a:r>
              <a:rPr lang="ru-RU" altLang="ru-RU" sz="2800" dirty="0" smtClean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5427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5427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606550"/>
            <a:ext cx="6211888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20713"/>
            <a:ext cx="8223250" cy="487045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571500"/>
            <a:ext cx="557212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Содержимое 5"/>
          <p:cNvSpPr>
            <a:spLocks noGrp="1"/>
          </p:cNvSpPr>
          <p:nvPr>
            <p:ph sz="quarter" idx="4"/>
          </p:nvPr>
        </p:nvSpPr>
        <p:spPr>
          <a:xfrm>
            <a:off x="4929188" y="785813"/>
            <a:ext cx="4214812" cy="5286375"/>
          </a:xfrm>
        </p:spPr>
        <p:txBody>
          <a:bodyPr/>
          <a:lstStyle/>
          <a:p>
            <a:r>
              <a:rPr lang="ru-RU" altLang="ru-RU" sz="3600" b="1" smtClean="0">
                <a:solidFill>
                  <a:schemeClr val="accent2"/>
                </a:solidFill>
                <a:latin typeface="Cambria" pitchFamily="18" charset="0"/>
              </a:rPr>
              <a:t>Гузалия Садыкова</a:t>
            </a:r>
            <a:r>
              <a:rPr lang="ru-RU" altLang="ru-RU" sz="3200" b="1" smtClean="0">
                <a:solidFill>
                  <a:schemeClr val="accent2"/>
                </a:solidFill>
                <a:latin typeface="Cambria" pitchFamily="18" charset="0"/>
              </a:rPr>
              <a:t>, выпуск 2012 года</a:t>
            </a:r>
          </a:p>
          <a:p>
            <a:r>
              <a:rPr lang="ru-RU" altLang="ru-RU" sz="2800" smtClean="0">
                <a:latin typeface="Cambria" pitchFamily="18" charset="0"/>
              </a:rPr>
              <a:t>С.Петербург, секретарь-переводчик, компания АйТи Авиа, работала на саммите </a:t>
            </a:r>
            <a:r>
              <a:rPr lang="en-US" altLang="ru-RU" sz="2800" smtClean="0">
                <a:latin typeface="Cambria" pitchFamily="18" charset="0"/>
              </a:rPr>
              <a:t>G</a:t>
            </a:r>
            <a:r>
              <a:rPr lang="ru-RU" altLang="ru-RU" sz="2800" smtClean="0">
                <a:latin typeface="Cambria" pitchFamily="18" charset="0"/>
              </a:rPr>
              <a:t>20 в международном пресс-центре</a:t>
            </a:r>
          </a:p>
        </p:txBody>
      </p:sp>
      <p:pic>
        <p:nvPicPr>
          <p:cNvPr id="5632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857250"/>
            <a:ext cx="4867275" cy="4357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51825" cy="1468437"/>
          </a:xfrm>
        </p:spPr>
        <p:txBody>
          <a:bodyPr lIns="91440" tIns="45720" rIns="91440" bIns="45720"/>
          <a:lstStyle/>
          <a:p>
            <a:pPr eaLnBrk="1" hangingPunct="1"/>
            <a:r>
              <a:rPr lang="ru-RU" altLang="ru-RU" sz="3600" b="1" smtClean="0">
                <a:solidFill>
                  <a:schemeClr val="accent2"/>
                </a:solidFill>
                <a:latin typeface="Cambria" pitchFamily="18" charset="0"/>
              </a:rPr>
              <a:t>Перевод в современном мире: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1714500"/>
            <a:ext cx="8482012" cy="4762500"/>
          </a:xfrm>
        </p:spPr>
        <p:txBody>
          <a:bodyPr lIns="91440" tIns="45720" rIns="91440" bIns="45720"/>
          <a:lstStyle/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  <a:latin typeface="Cambria" pitchFamily="18" charset="0"/>
              </a:rPr>
              <a:t>Преобладает информативный  (специальный) перевод</a:t>
            </a:r>
          </a:p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  <a:latin typeface="Cambria" pitchFamily="18" charset="0"/>
              </a:rPr>
              <a:t> Востребован устный перевод</a:t>
            </a:r>
          </a:p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  <a:latin typeface="Cambria" pitchFamily="18" charset="0"/>
              </a:rPr>
              <a:t>Популярен синхронный перевод</a:t>
            </a:r>
          </a:p>
          <a:p>
            <a:pPr eaLnBrk="1" hangingPunct="1"/>
            <a:r>
              <a:rPr lang="ru-RU" altLang="ru-RU" sz="3200" b="1" smtClean="0">
                <a:solidFill>
                  <a:schemeClr val="tx1"/>
                </a:solidFill>
                <a:latin typeface="Cambria" pitchFamily="18" charset="0"/>
              </a:rPr>
              <a:t> В переводческом процессе используются новые технологии (электронные словари, компьютерные переводческие программы)</a:t>
            </a:r>
          </a:p>
          <a:p>
            <a:pPr eaLnBrk="1" hangingPunct="1"/>
            <a:endParaRPr lang="ru-RU" altLang="ru-RU" sz="3200" b="1" smtClean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501062" cy="1349375"/>
          </a:xfrm>
        </p:spPr>
        <p:txBody>
          <a:bodyPr/>
          <a:lstStyle/>
          <a:p>
            <a:r>
              <a:rPr lang="ru-RU" altLang="ru-RU" sz="3600" b="1" smtClean="0">
                <a:solidFill>
                  <a:schemeClr val="accent2"/>
                </a:solidFill>
              </a:rPr>
              <a:t>Евгения Танаева </a:t>
            </a:r>
            <a:r>
              <a:rPr lang="ru-RU" altLang="ru-RU" sz="2800" b="1" smtClean="0">
                <a:solidFill>
                  <a:schemeClr val="accent2"/>
                </a:solidFill>
              </a:rPr>
              <a:t>(выпуск 2012 г.), переводчик в компании НПО «Компьютер»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844675"/>
            <a:ext cx="6192837" cy="4640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964612" cy="1420812"/>
          </a:xfrm>
        </p:spPr>
        <p:txBody>
          <a:bodyPr/>
          <a:lstStyle/>
          <a:p>
            <a:r>
              <a:rPr lang="ru-RU" altLang="ru-RU" sz="3600" b="1" smtClean="0">
                <a:solidFill>
                  <a:schemeClr val="accent2"/>
                </a:solidFill>
              </a:rPr>
              <a:t>Ильнара Исламова </a:t>
            </a:r>
            <a:r>
              <a:rPr lang="ru-RU" altLang="ru-RU" sz="2800" b="1" smtClean="0">
                <a:solidFill>
                  <a:schemeClr val="accent2"/>
                </a:solidFill>
              </a:rPr>
              <a:t>(выпуск 2014 г.)</a:t>
            </a:r>
            <a:br>
              <a:rPr lang="ru-RU" altLang="ru-RU" sz="2800" b="1" smtClean="0">
                <a:solidFill>
                  <a:schemeClr val="accent2"/>
                </a:solidFill>
              </a:rPr>
            </a:br>
            <a:r>
              <a:rPr lang="ru-RU" altLang="ru-RU" sz="2800" b="1" smtClean="0">
                <a:solidFill>
                  <a:schemeClr val="accent2"/>
                </a:solidFill>
              </a:rPr>
              <a:t>Объединение «Ува-молоко»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altLang="ru-RU" smtClean="0"/>
          </a:p>
        </p:txBody>
      </p:sp>
      <p:pic>
        <p:nvPicPr>
          <p:cNvPr id="58372" name="Picture 5" descr="Ilna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85938"/>
            <a:ext cx="6524625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>
                <a:solidFill>
                  <a:schemeClr val="accent2"/>
                </a:solidFill>
              </a:rPr>
              <a:t>Переводчики в Ижевске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3250" cy="4870450"/>
          </a:xfrm>
        </p:spPr>
        <p:txBody>
          <a:bodyPr/>
          <a:lstStyle/>
          <a:p>
            <a:r>
              <a:rPr lang="ru-RU" altLang="ru-RU" sz="2800" smtClean="0">
                <a:latin typeface="Tahoma" pitchFamily="34" charset="0"/>
              </a:rPr>
              <a:t>ОАО ЭМЗ Купол</a:t>
            </a:r>
          </a:p>
          <a:p>
            <a:r>
              <a:rPr lang="ru-RU" altLang="ru-RU" sz="2800" smtClean="0">
                <a:latin typeface="Tahoma" pitchFamily="34" charset="0"/>
              </a:rPr>
              <a:t>НПО «Компьютер»</a:t>
            </a:r>
          </a:p>
          <a:p>
            <a:r>
              <a:rPr lang="ru-RU" altLang="ru-RU" sz="2800" smtClean="0">
                <a:latin typeface="Tahoma" pitchFamily="34" charset="0"/>
              </a:rPr>
              <a:t>Металлургический завод</a:t>
            </a:r>
          </a:p>
          <a:p>
            <a:r>
              <a:rPr lang="ru-RU" altLang="ru-RU" sz="2800" smtClean="0">
                <a:latin typeface="Tahoma" pitchFamily="34" charset="0"/>
              </a:rPr>
              <a:t>ЗАО «Корпорация «Аксион»</a:t>
            </a:r>
          </a:p>
          <a:p>
            <a:r>
              <a:rPr lang="ru-RU" altLang="ru-RU" sz="2800" smtClean="0">
                <a:latin typeface="Tahoma" pitchFamily="34" charset="0"/>
              </a:rPr>
              <a:t>Автозавод</a:t>
            </a:r>
          </a:p>
          <a:p>
            <a:r>
              <a:rPr lang="ru-RU" altLang="ru-RU" sz="2800" smtClean="0">
                <a:latin typeface="Tahoma" pitchFamily="34" charset="0"/>
              </a:rPr>
              <a:t>Ижмаш</a:t>
            </a:r>
          </a:p>
          <a:p>
            <a:r>
              <a:rPr lang="ru-RU" altLang="ru-RU" sz="2800" smtClean="0">
                <a:latin typeface="Tahoma" pitchFamily="34" charset="0"/>
              </a:rPr>
              <a:t>Национальная библиотека (переводчик-библиотекарь)</a:t>
            </a:r>
          </a:p>
          <a:p>
            <a:pPr>
              <a:buFont typeface="Times New Roman" pitchFamily="18" charset="0"/>
              <a:buNone/>
            </a:pPr>
            <a:endParaRPr lang="ru-RU" altLang="ru-RU" sz="2800" smtClean="0">
              <a:latin typeface="Tahoma" pitchFamily="34" charset="0"/>
            </a:endParaRPr>
          </a:p>
          <a:p>
            <a:endParaRPr lang="ru-RU" altLang="ru-RU" sz="2800" b="1" smtClean="0">
              <a:latin typeface="Tahoma" pitchFamily="34" charset="0"/>
            </a:endParaRPr>
          </a:p>
          <a:p>
            <a:endParaRPr lang="ru-RU" altLang="ru-RU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3250" cy="13112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перевода и прикладной лингвистики (английский и немецкий языки)</a:t>
            </a:r>
            <a:endParaRPr lang="ru-RU" sz="3200" smtClean="0">
              <a:solidFill>
                <a:schemeClr val="accent2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132013"/>
            <a:ext cx="8137525" cy="4537075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en-US" altLang="ru-RU" sz="3200" b="1" dirty="0" smtClean="0">
                <a:latin typeface="Cambria" pitchFamily="18" charset="0"/>
              </a:rPr>
              <a:t>   II </a:t>
            </a:r>
            <a:r>
              <a:rPr lang="ru-RU" altLang="ru-RU" sz="3200" b="1" dirty="0" smtClean="0">
                <a:latin typeface="Cambria" pitchFamily="18" charset="0"/>
              </a:rPr>
              <a:t>корпус </a:t>
            </a:r>
            <a:r>
              <a:rPr lang="ru-RU" altLang="ru-RU" sz="3200" b="1" dirty="0" err="1" smtClean="0">
                <a:latin typeface="Cambria" pitchFamily="18" charset="0"/>
              </a:rPr>
              <a:t>УдГУ</a:t>
            </a:r>
            <a:r>
              <a:rPr lang="ru-RU" altLang="ru-RU" sz="3200" b="1" dirty="0" smtClean="0">
                <a:latin typeface="Cambria" pitchFamily="18" charset="0"/>
              </a:rPr>
              <a:t>, ауд. 309 (англ. яз.)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b="1" dirty="0" smtClean="0">
                <a:latin typeface="Cambria" pitchFamily="18" charset="0"/>
              </a:rPr>
              <a:t>                                    ауд. 331 (</a:t>
            </a:r>
            <a:r>
              <a:rPr lang="ru-RU" altLang="ru-RU" sz="3200" b="1" dirty="0" err="1" smtClean="0">
                <a:latin typeface="Cambria" pitchFamily="18" charset="0"/>
              </a:rPr>
              <a:t>немецк</a:t>
            </a:r>
            <a:r>
              <a:rPr lang="ru-RU" altLang="ru-RU" sz="3200" b="1" dirty="0" smtClean="0">
                <a:latin typeface="Cambria" pitchFamily="18" charset="0"/>
              </a:rPr>
              <a:t>. яз.)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dirty="0" smtClean="0">
                <a:latin typeface="Cambria" pitchFamily="18" charset="0"/>
              </a:rPr>
              <a:t>   </a:t>
            </a:r>
            <a:r>
              <a:rPr lang="ru-RU" altLang="ru-RU" sz="3200" b="1" dirty="0" smtClean="0">
                <a:latin typeface="Cambria" pitchFamily="18" charset="0"/>
              </a:rPr>
              <a:t>Зав. кафедрой: </a:t>
            </a:r>
            <a:r>
              <a:rPr lang="ru-RU" altLang="ru-RU" sz="3200" b="1" dirty="0" smtClean="0">
                <a:latin typeface="Cambria" pitchFamily="18" charset="0"/>
              </a:rPr>
              <a:t>Борисенко Юлия Александровна, </a:t>
            </a:r>
            <a:r>
              <a:rPr lang="ru-RU" altLang="ru-RU" sz="3200" b="1" dirty="0" smtClean="0">
                <a:latin typeface="Cambria" pitchFamily="18" charset="0"/>
              </a:rPr>
              <a:t>к.ф.н., доцент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ru-RU" altLang="ru-RU" sz="3200" dirty="0" smtClean="0">
                <a:latin typeface="Cambria" pitchFamily="18" charset="0"/>
              </a:rPr>
              <a:t>    </a:t>
            </a:r>
            <a:endParaRPr lang="en-US" altLang="ru-RU" sz="3200" dirty="0" smtClean="0">
              <a:latin typeface="Cambria" pitchFamily="18" charset="0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en-US" altLang="ru-RU" sz="3200" b="1" dirty="0" smtClean="0">
                <a:latin typeface="Cambria" pitchFamily="18" charset="0"/>
              </a:rPr>
              <a:t>  </a:t>
            </a:r>
            <a:r>
              <a:rPr lang="en-US" altLang="ru-RU" sz="3200" b="1" dirty="0" smtClean="0">
                <a:latin typeface="Cambria" pitchFamily="18" charset="0"/>
              </a:rPr>
              <a:t>Julie_bor@mail.ru</a:t>
            </a:r>
            <a:endParaRPr lang="ru-RU" altLang="ru-RU" sz="3200" b="1" dirty="0" smtClean="0">
              <a:latin typeface="Cambria" pitchFamily="18" charset="0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en-US" altLang="ru-RU" sz="3600" b="1" dirty="0" smtClean="0">
                <a:latin typeface="Cambria" pitchFamily="18" charset="0"/>
              </a:rPr>
              <a:t>   </a:t>
            </a:r>
            <a:r>
              <a:rPr lang="ru-RU" altLang="ru-RU" sz="3600" b="1" dirty="0" smtClean="0">
                <a:latin typeface="Cambria" pitchFamily="18" charset="0"/>
              </a:rPr>
              <a:t>Тел. 91-61-78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/>
          </p:nvPr>
        </p:nvSpPr>
        <p:spPr>
          <a:xfrm>
            <a:off x="457200" y="1600200"/>
            <a:ext cx="8229600" cy="4876800"/>
          </a:xfrm>
        </p:spPr>
        <p:txBody>
          <a:bodyPr anchor="t"/>
          <a:lstStyle/>
          <a:p>
            <a:pPr marL="182563" indent="-176213" algn="ctr" eaLnBrk="1" hangingPunct="1">
              <a:spcBef>
                <a:spcPts val="1000"/>
              </a:spcBef>
              <a:buClrTx/>
              <a:buSzPct val="85000"/>
              <a:buFontTx/>
              <a:buNone/>
              <a:tabLst>
                <a:tab pos="182563" algn="l"/>
                <a:tab pos="287338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</a:tabLst>
              <a:defRPr/>
            </a:pPr>
            <a:endParaRPr lang="ru-RU" b="1" smtClean="0">
              <a:solidFill>
                <a:srgbClr val="000000"/>
              </a:solidFill>
              <a:latin typeface="Century Gothic" pitchFamily="34" charset="0"/>
            </a:endParaRPr>
          </a:p>
          <a:p>
            <a:pPr marL="182563" indent="-176213" algn="ctr" eaLnBrk="1" hangingPunct="1">
              <a:spcBef>
                <a:spcPts val="1000"/>
              </a:spcBef>
              <a:buClrTx/>
              <a:buSzPct val="85000"/>
              <a:buFontTx/>
              <a:buNone/>
              <a:tabLst>
                <a:tab pos="182563" algn="l"/>
                <a:tab pos="287338" algn="l"/>
                <a:tab pos="736600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</a:tabLst>
              <a:defRPr/>
            </a:pPr>
            <a:r>
              <a:rPr lang="ru-RU" sz="5400" b="1" smtClean="0">
                <a:solidFill>
                  <a:schemeClr val="accent2"/>
                </a:solidFill>
                <a:latin typeface="Arial Black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lang="ru-RU" altLang="ru-RU" b="1" smtClean="0">
                <a:solidFill>
                  <a:schemeClr val="accent2"/>
                </a:solidFill>
                <a:latin typeface="Cambria" pitchFamily="18" charset="0"/>
              </a:rPr>
              <a:t>Профессиональные организации переводчиков: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ru-RU" altLang="ru-RU" smtClean="0"/>
              <a:t>  </a:t>
            </a: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ru-RU" altLang="ru-RU" smtClean="0"/>
              <a:t>     </a:t>
            </a:r>
            <a:r>
              <a:rPr lang="ru-RU" altLang="ru-RU" sz="3200" b="1" smtClean="0">
                <a:latin typeface="Cambria" pitchFamily="18" charset="0"/>
              </a:rPr>
              <a:t>Международная федерация     переводчиков ФИТ (1953</a:t>
            </a:r>
            <a:r>
              <a:rPr lang="ru-RU" altLang="ru-RU" sz="3200" smtClean="0">
                <a:latin typeface="Cambri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endParaRPr lang="ru-RU" altLang="ru-RU" sz="320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ru-RU" altLang="ru-RU" sz="3200" b="1" smtClean="0">
                <a:latin typeface="Cambria" pitchFamily="18" charset="0"/>
              </a:rPr>
              <a:t>    Союз переводчиков России (1991)</a:t>
            </a: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endParaRPr lang="ru-RU" altLang="ru-RU" sz="3200" b="1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ru-RU" altLang="ru-RU" sz="3200" b="1" smtClean="0">
                <a:latin typeface="Cambria" pitchFamily="18" charset="0"/>
              </a:rPr>
              <a:t>    Региональное (Удмуртское)  отделение СПР (2010)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428625"/>
            <a:ext cx="8286750" cy="1643063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Союз переводчиков России</a:t>
            </a:r>
            <a:b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Руководитель регионального (Удмуртского)   отделения СПР</a:t>
            </a: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И.П. </a:t>
            </a:r>
            <a:r>
              <a:rPr lang="ru-RU" sz="28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Рябкова</a:t>
            </a: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к.ф.н.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2714625"/>
            <a:ext cx="3346450" cy="3516313"/>
          </a:xfrm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0588" r="32787" b="9705"/>
          <a:stretch>
            <a:fillRect/>
          </a:stretch>
        </p:blipFill>
        <p:spPr>
          <a:xfrm>
            <a:off x="4500563" y="3000375"/>
            <a:ext cx="4070350" cy="3224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214438"/>
            <a:ext cx="8251825" cy="5256212"/>
          </a:xfrm>
        </p:spPr>
        <p:txBody>
          <a:bodyPr lIns="91440" tIns="45720" rIns="91440" bIns="45720"/>
          <a:lstStyle/>
          <a:p>
            <a:pPr algn="ctr" eaLnBrk="1" hangingPunct="1">
              <a:buFont typeface="Times New Roman" pitchFamily="18" charset="0"/>
              <a:buNone/>
            </a:pPr>
            <a:r>
              <a:rPr lang="ru-RU" altLang="ru-RU" sz="4000" b="1" smtClean="0">
                <a:solidFill>
                  <a:schemeClr val="accent2"/>
                </a:solidFill>
                <a:latin typeface="Cambria" pitchFamily="18" charset="0"/>
              </a:rPr>
              <a:t>ПЕРЕВОДЧЕСКАЯ ДЕЯТЕЛЬНОСТЬ </a:t>
            </a:r>
          </a:p>
          <a:p>
            <a:pPr algn="ctr" eaLnBrk="1" hangingPunct="1">
              <a:buFont typeface="Times New Roman" pitchFamily="18" charset="0"/>
              <a:buNone/>
            </a:pPr>
            <a:r>
              <a:rPr lang="ru-RU" altLang="ru-RU" sz="4000" b="1" smtClean="0">
                <a:solidFill>
                  <a:schemeClr val="accent2"/>
                </a:solidFill>
                <a:latin typeface="Cambria" pitchFamily="18" charset="0"/>
              </a:rPr>
              <a:t>преподавателей</a:t>
            </a:r>
          </a:p>
          <a:p>
            <a:pPr algn="ctr" eaLnBrk="1" hangingPunct="1">
              <a:buFont typeface="Times New Roman" pitchFamily="18" charset="0"/>
              <a:buNone/>
            </a:pPr>
            <a:r>
              <a:rPr lang="ru-RU" altLang="ru-RU" sz="4000" b="1" smtClean="0">
                <a:solidFill>
                  <a:schemeClr val="accent2"/>
                </a:solidFill>
                <a:latin typeface="Cambria" pitchFamily="18" charset="0"/>
              </a:rPr>
              <a:t>кафедры перевода и прикладной лингвистики</a:t>
            </a:r>
          </a:p>
          <a:p>
            <a:pPr algn="ctr" eaLnBrk="1" hangingPunct="1">
              <a:buFont typeface="Times New Roman" pitchFamily="18" charset="0"/>
              <a:buNone/>
            </a:pPr>
            <a:r>
              <a:rPr lang="ru-RU" altLang="ru-RU" sz="4000" b="1" smtClean="0">
                <a:solidFill>
                  <a:schemeClr val="accent2"/>
                </a:solidFill>
                <a:latin typeface="Cambria" pitchFamily="18" charset="0"/>
              </a:rPr>
              <a:t>(английский и немецкий языки)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И.П. </a:t>
            </a:r>
            <a:r>
              <a:rPr lang="ru-RU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Рябкова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к.ф.н., доцент</a:t>
            </a:r>
          </a:p>
        </p:txBody>
      </p:sp>
      <p:pic>
        <p:nvPicPr>
          <p:cNvPr id="14339" name="Picture 7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 t="703" r="45105"/>
          <a:stretch>
            <a:fillRect/>
          </a:stretch>
        </p:blipFill>
        <p:spPr>
          <a:xfrm>
            <a:off x="642938" y="1571625"/>
            <a:ext cx="3481387" cy="4714875"/>
          </a:xfrm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2857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843</Words>
  <Application>Microsoft Office PowerPoint</Application>
  <PresentationFormat>Экран (4:3)</PresentationFormat>
  <Paragraphs>163</Paragraphs>
  <Slides>54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4" baseType="lpstr">
      <vt:lpstr>Century Gothic</vt:lpstr>
      <vt:lpstr>Times New Roman</vt:lpstr>
      <vt:lpstr>Book Antiqua</vt:lpstr>
      <vt:lpstr>Arial</vt:lpstr>
      <vt:lpstr>Cambria</vt:lpstr>
      <vt:lpstr>Tahoma</vt:lpstr>
      <vt:lpstr>Wingdings</vt:lpstr>
      <vt:lpstr>Arial Black</vt:lpstr>
      <vt:lpstr>Оформление по умолчанию</vt:lpstr>
      <vt:lpstr>1_Оформление по умолчанию</vt:lpstr>
      <vt:lpstr>Слайд 1</vt:lpstr>
      <vt:lpstr>Направление: «Лингвистика»</vt:lpstr>
      <vt:lpstr>Кафедра перевода и прикладной лингвистики (английский и немецкий языки)</vt:lpstr>
      <vt:lpstr>ПРОФЕССИЯ –  ПЕРЕВОДЧИК</vt:lpstr>
      <vt:lpstr>Перевод в современном мире:</vt:lpstr>
      <vt:lpstr>Профессиональные организации переводчиков:</vt:lpstr>
      <vt:lpstr>Союз переводчиков России  Руководитель регионального (Удмуртского)   отделения СПР  И.П. Рябкова, к.ф.н.</vt:lpstr>
      <vt:lpstr>Слайд 8</vt:lpstr>
      <vt:lpstr>И.П. Рябкова, к.ф.н., доцент</vt:lpstr>
      <vt:lpstr>Слайд 10</vt:lpstr>
      <vt:lpstr>О.Н. Злобина, к.п.н., доцент</vt:lpstr>
      <vt:lpstr>О.Н. Злобина</vt:lpstr>
      <vt:lpstr>О.П. Кузяева, к.п.н., доцент</vt:lpstr>
      <vt:lpstr> А.Н. Панина, ст. преподаватель </vt:lpstr>
      <vt:lpstr> И.Ю. Вахрушева, ассистент </vt:lpstr>
      <vt:lpstr>Подготовка переводчиков</vt:lpstr>
      <vt:lpstr>Слайд 17</vt:lpstr>
      <vt:lpstr>Практический курс перевода</vt:lpstr>
      <vt:lpstr>Связь с другими ВУЗами</vt:lpstr>
      <vt:lpstr>Академическое сотрудничество</vt:lpstr>
      <vt:lpstr>Конкурс на лучшее публичное выступление (организаторы и победители конкурса с сертификатами, полученными из США)</vt:lpstr>
      <vt:lpstr>Научная работа преподавателей</vt:lpstr>
      <vt:lpstr>        Научная работа студентов</vt:lpstr>
      <vt:lpstr>                                                    </vt:lpstr>
      <vt:lpstr>Lewis &amp; Clark College, Portland, Oregon </vt:lpstr>
      <vt:lpstr>Зарубежные командировки</vt:lpstr>
      <vt:lpstr>         Ю.А. Борисенко, к.ф.н., доцент Индия – весна 2012 года</vt:lpstr>
      <vt:lpstr>Великобритания  – январь 2015 г.</vt:lpstr>
      <vt:lpstr>ЗАРУБЕЖНЫЕ ПРЕПОДАВАТЕЛИ на кафедре  (с 2002 по 2015 г. – 6 преподавателей) </vt:lpstr>
      <vt:lpstr>Мэтью Орр (2017-2018 уч. год)</vt:lpstr>
      <vt:lpstr>ПЕРЕВОДЧЕСКИЕ КОНКУРСЫ конкурс для школьников «Юный переводчик» (2015 г.)</vt:lpstr>
      <vt:lpstr>ПЕРЕВОДЧЕСКАЯ ПРАКТИКА</vt:lpstr>
      <vt:lpstr> Перевод зарубежных сайтов</vt:lpstr>
      <vt:lpstr>Переводческая практика, ОАО «Ува-молоко»</vt:lpstr>
      <vt:lpstr>Базы переводческой практики</vt:lpstr>
      <vt:lpstr>Слайд 36</vt:lpstr>
      <vt:lpstr>НАШИ ВЫПУСКНИКИ  </vt:lpstr>
      <vt:lpstr>Места работы</vt:lpstr>
      <vt:lpstr>НАШИ ВЫПУСКНИКИ</vt:lpstr>
      <vt:lpstr>Слайд 40</vt:lpstr>
      <vt:lpstr>Минск - 2015</vt:lpstr>
      <vt:lpstr>НАШИ ВЫПУСКНИКИ</vt:lpstr>
      <vt:lpstr>Слайд 43</vt:lpstr>
      <vt:lpstr>Надежда Оберкампф (Малашина),  выпуск 2004 г.</vt:lpstr>
      <vt:lpstr>Ольга Кривилева (выпуск 2005 г.), кандидат культурологии, руководитель европейского отдела Центра обучения за рубежом</vt:lpstr>
      <vt:lpstr>Александр Пестерев (выпуск 2005 г.), директор департамента переводов в компании BPC Engineering, г. Москва</vt:lpstr>
      <vt:lpstr>Дарья Силкина (выпуск 2006 г.) Technip France (инжиниринговые услуги)</vt:lpstr>
      <vt:lpstr>Слайд 48</vt:lpstr>
      <vt:lpstr>Слайд 49</vt:lpstr>
      <vt:lpstr>Евгения Танаева (выпуск 2012 г.), переводчик в компании НПО «Компьютер»</vt:lpstr>
      <vt:lpstr>Ильнара Исламова (выпуск 2014 г.) Объединение «Ува-молоко»</vt:lpstr>
      <vt:lpstr>Переводчики в Ижевске</vt:lpstr>
      <vt:lpstr>Кафедра перевода и прикладной лингвистики (английский и немецкий языки)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НАЦИОНАЛЬНО-КУЛЬТУРНЫХ ФАКТОРОВ НА ПЕРЕВОД РЕКЛАМНОГО ТЕКСТА  (на материале журнальной рекламы)</dc:title>
  <dc:creator>Anna</dc:creator>
  <cp:lastModifiedBy>Папа</cp:lastModifiedBy>
  <cp:revision>67</cp:revision>
  <cp:lastPrinted>1601-01-01T00:00:00Z</cp:lastPrinted>
  <dcterms:created xsi:type="dcterms:W3CDTF">2014-04-13T08:50:30Z</dcterms:created>
  <dcterms:modified xsi:type="dcterms:W3CDTF">2019-02-27T15:39:31Z</dcterms:modified>
</cp:coreProperties>
</file>