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60" r:id="rId4"/>
    <p:sldId id="259" r:id="rId5"/>
    <p:sldId id="263" r:id="rId6"/>
    <p:sldId id="264" r:id="rId7"/>
    <p:sldId id="268" r:id="rId8"/>
    <p:sldId id="265" r:id="rId9"/>
    <p:sldId id="266" r:id="rId10"/>
    <p:sldId id="258" r:id="rId11"/>
    <p:sldId id="261" r:id="rId12"/>
    <p:sldId id="273" r:id="rId13"/>
    <p:sldId id="262" r:id="rId14"/>
    <p:sldId id="257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21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CDEBDFF-48BC-43AB-A7A6-E4290BEE08B4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59BAE7-9174-4E6B-BC1F-9B36D3856C3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BDFF-48BC-43AB-A7A6-E4290BEE08B4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BAE7-9174-4E6B-BC1F-9B36D3856C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CDEBDFF-48BC-43AB-A7A6-E4290BEE08B4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059BAE7-9174-4E6B-BC1F-9B36D3856C3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BDFF-48BC-43AB-A7A6-E4290BEE08B4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59BAE7-9174-4E6B-BC1F-9B36D3856C3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BDFF-48BC-43AB-A7A6-E4290BEE08B4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059BAE7-9174-4E6B-BC1F-9B36D3856C3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CDEBDFF-48BC-43AB-A7A6-E4290BEE08B4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059BAE7-9174-4E6B-BC1F-9B36D3856C3C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CDEBDFF-48BC-43AB-A7A6-E4290BEE08B4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059BAE7-9174-4E6B-BC1F-9B36D3856C3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BDFF-48BC-43AB-A7A6-E4290BEE08B4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59BAE7-9174-4E6B-BC1F-9B36D3856C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BDFF-48BC-43AB-A7A6-E4290BEE08B4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59BAE7-9174-4E6B-BC1F-9B36D3856C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BDFF-48BC-43AB-A7A6-E4290BEE08B4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59BAE7-9174-4E6B-BC1F-9B36D3856C3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CDEBDFF-48BC-43AB-A7A6-E4290BEE08B4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059BAE7-9174-4E6B-BC1F-9B36D3856C3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CDEBDFF-48BC-43AB-A7A6-E4290BEE08B4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059BAE7-9174-4E6B-BC1F-9B36D3856C3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8155632" cy="5534744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>Магистерская программа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sz="4900" dirty="0" smtClean="0"/>
              <a:t>«Дидактика межкультурной коммуникации»</a:t>
            </a:r>
            <a:br>
              <a:rPr lang="ru-RU" sz="4900" dirty="0" smtClean="0"/>
            </a:br>
            <a:r>
              <a:rPr lang="ru-RU" sz="4900" dirty="0"/>
              <a:t/>
            </a:r>
            <a:br>
              <a:rPr lang="ru-RU" sz="4900" dirty="0"/>
            </a:br>
            <a:r>
              <a:rPr lang="ru-RU" sz="4900" dirty="0" smtClean="0"/>
              <a:t>Второе высшее – за </a:t>
            </a:r>
            <a:r>
              <a:rPr lang="ru-RU" sz="4900" dirty="0" smtClean="0"/>
              <a:t>2,5 </a:t>
            </a:r>
            <a:r>
              <a:rPr lang="ru-RU" sz="4900" dirty="0" smtClean="0"/>
              <a:t>года!</a:t>
            </a:r>
            <a:endParaRPr lang="ru-RU" sz="49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ИЯЛ, </a:t>
            </a:r>
            <a:r>
              <a:rPr lang="ru-RU" dirty="0" err="1" smtClean="0"/>
              <a:t>УдГУ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7120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Возможности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fontScale="85000" lnSpcReduction="10000"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ru-RU" dirty="0" smtClean="0"/>
              <a:t>Совмещать </a:t>
            </a:r>
            <a:r>
              <a:rPr lang="ru-RU" dirty="0"/>
              <a:t>работу с учебой – занятия </a:t>
            </a:r>
            <a:r>
              <a:rPr lang="ru-RU" dirty="0" smtClean="0"/>
              <a:t>по субботам, </a:t>
            </a:r>
            <a:r>
              <a:rPr lang="ru-RU" dirty="0"/>
              <a:t>плюс стажировки и практики включены в учебный план;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/>
              <a:t>Привлечение к преподаванию </a:t>
            </a:r>
            <a:r>
              <a:rPr lang="ru-RU" dirty="0" smtClean="0"/>
              <a:t>практиков; </a:t>
            </a:r>
            <a:endParaRPr lang="ru-RU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ru-RU" i="1" dirty="0"/>
              <a:t>Возможность прохождения зарубежных модулей/стажировок (оплачивается отдельно</a:t>
            </a:r>
            <a:r>
              <a:rPr lang="ru-RU" i="1" dirty="0" smtClean="0"/>
              <a:t>); </a:t>
            </a:r>
            <a:endParaRPr lang="ru-RU" i="1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/>
              <a:t>Возможность трудоустройства </a:t>
            </a:r>
            <a:r>
              <a:rPr lang="ru-RU" dirty="0" smtClean="0"/>
              <a:t>(регулярное </a:t>
            </a:r>
            <a:r>
              <a:rPr lang="ru-RU" dirty="0" smtClean="0"/>
              <a:t>обращение представителей Министерства образования и науки, Министерства национальной политики в </a:t>
            </a:r>
            <a:r>
              <a:rPr lang="ru-RU" dirty="0"/>
              <a:t>поиске потенциальных </a:t>
            </a:r>
            <a:r>
              <a:rPr lang="ru-RU" dirty="0" smtClean="0"/>
              <a:t>сотрудников и </a:t>
            </a:r>
            <a:r>
              <a:rPr lang="ru-RU" dirty="0" smtClean="0"/>
              <a:t>специалистов);</a:t>
            </a:r>
            <a:endParaRPr lang="ru-RU" dirty="0" smtClean="0"/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 smtClean="0"/>
              <a:t>Расширить </a:t>
            </a:r>
            <a:r>
              <a:rPr lang="ru-RU" dirty="0"/>
              <a:t>сеть контактов - это не только </a:t>
            </a:r>
            <a:r>
              <a:rPr lang="ru-RU" dirty="0" err="1"/>
              <a:t>одногруппники</a:t>
            </a:r>
            <a:r>
              <a:rPr lang="ru-RU" dirty="0"/>
              <a:t>, но и Клуб Выпускников, регулярные мастер-классы, Конференции, стажировки ...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2330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База практики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Институт </a:t>
            </a:r>
            <a:r>
              <a:rPr lang="ru-RU" dirty="0"/>
              <a:t>иностранных языков и литературы, </a:t>
            </a:r>
            <a:r>
              <a:rPr lang="ru-RU" dirty="0" err="1"/>
              <a:t>УдГУ</a:t>
            </a:r>
            <a:r>
              <a:rPr lang="ru-RU" dirty="0"/>
              <a:t>;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учебно-методический </a:t>
            </a:r>
            <a:r>
              <a:rPr lang="ru-RU" dirty="0"/>
              <a:t>центр «</a:t>
            </a:r>
            <a:r>
              <a:rPr lang="ru-RU" dirty="0" err="1"/>
              <a:t>УдГУ</a:t>
            </a:r>
            <a:r>
              <a:rPr lang="ru-RU" dirty="0"/>
              <a:t> – </a:t>
            </a:r>
            <a:r>
              <a:rPr lang="ru-RU" dirty="0" err="1"/>
              <a:t>Лингва</a:t>
            </a:r>
            <a:r>
              <a:rPr lang="ru-RU" dirty="0" smtClean="0"/>
              <a:t>»;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МБОУ «Лингвистический лицей № 22»;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МБОУ «Лингвистический лицей № 25»;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Государственное </a:t>
            </a:r>
            <a:r>
              <a:rPr lang="ru-RU" dirty="0"/>
              <a:t>учреждение УР «Дом дружбы народов</a:t>
            </a:r>
            <a:r>
              <a:rPr lang="ru-RU" dirty="0" smtClean="0"/>
              <a:t>»;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общеобразовательные </a:t>
            </a:r>
            <a:r>
              <a:rPr lang="ru-RU" dirty="0"/>
              <a:t>школы городов и сёл Удмуртской Республики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3692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800" b="1" dirty="0"/>
              <a:t>1 год обучения</a:t>
            </a:r>
          </a:p>
          <a:p>
            <a:r>
              <a:rPr lang="ru-RU" sz="2800" dirty="0"/>
              <a:t> Научно-исследовательская практика</a:t>
            </a:r>
          </a:p>
          <a:p>
            <a:pPr algn="ctr">
              <a:buNone/>
            </a:pPr>
            <a:endParaRPr lang="ru-RU" sz="2800" dirty="0"/>
          </a:p>
          <a:p>
            <a:pPr algn="ctr">
              <a:buNone/>
            </a:pPr>
            <a:r>
              <a:rPr lang="ru-RU" sz="2800" b="1" dirty="0"/>
              <a:t>2 год обучения</a:t>
            </a:r>
          </a:p>
          <a:p>
            <a:r>
              <a:rPr lang="ru-RU" sz="2800" dirty="0"/>
              <a:t>Научно-исследовательская </a:t>
            </a:r>
            <a:r>
              <a:rPr lang="ru-RU" sz="2800" dirty="0" smtClean="0"/>
              <a:t>практика</a:t>
            </a:r>
            <a:endParaRPr lang="ru-RU" sz="2800" dirty="0"/>
          </a:p>
          <a:p>
            <a:r>
              <a:rPr lang="ru-RU" sz="2800" dirty="0"/>
              <a:t>Научно-педагогическая практика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4899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cap="small" dirty="0">
                <a:solidFill>
                  <a:srgbClr val="4F271C">
                    <a:satMod val="130000"/>
                  </a:srgbClr>
                </a:solidFill>
                <a:latin typeface="Corbel"/>
              </a:rPr>
              <a:t>Особенности реализации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85000" lnSpcReduction="20000"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ru-RU" sz="3200" dirty="0"/>
              <a:t>сетевое взаимодействие с программой «Менеджмент в филологическом образовании» и «Сопоставительное исследование языков и культур в переводческой коммуникации</a:t>
            </a:r>
            <a:r>
              <a:rPr lang="ru-RU" sz="3200" dirty="0" smtClean="0"/>
              <a:t>»;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3200" dirty="0" smtClean="0"/>
              <a:t>реализация </a:t>
            </a:r>
            <a:r>
              <a:rPr lang="ru-RU" sz="3200" dirty="0"/>
              <a:t>перспективного научно-исследовательского взаимодействия в рамках научной школы А.Н. Утехиной, НОЦ «Инновационное проектирование в мульти­линг­вальном образовательном пространстве», Финно-угорский научно-образовательный центр гуманитарных технологий </a:t>
            </a:r>
            <a:r>
              <a:rPr lang="ru-RU" sz="3200" dirty="0" err="1" smtClean="0"/>
              <a:t>УдГУ</a:t>
            </a:r>
            <a:r>
              <a:rPr lang="ru-RU" sz="3200" dirty="0" smtClean="0"/>
              <a:t>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3200" dirty="0" smtClean="0"/>
              <a:t>программа </a:t>
            </a:r>
            <a:r>
              <a:rPr lang="ru-RU" sz="3200" dirty="0"/>
              <a:t>является механизмом реализации Концепции повышения качества иноязычного образования в Удмуртской </a:t>
            </a:r>
            <a:r>
              <a:rPr lang="ru-RU" sz="3200" dirty="0" smtClean="0"/>
              <a:t>Республике</a:t>
            </a:r>
            <a:endParaRPr lang="ru-RU" sz="32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3728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Важная информация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Продолжительность</a:t>
            </a:r>
            <a:endParaRPr lang="ru-RU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2,5 </a:t>
            </a:r>
            <a:r>
              <a:rPr lang="ru-RU" dirty="0"/>
              <a:t>года</a:t>
            </a:r>
          </a:p>
          <a:p>
            <a:pPr marL="0" indent="0">
              <a:buNone/>
            </a:pPr>
            <a:r>
              <a:rPr lang="ru-RU" b="1" dirty="0" smtClean="0"/>
              <a:t>Форма </a:t>
            </a:r>
            <a:r>
              <a:rPr lang="ru-RU" b="1" dirty="0"/>
              <a:t>обучения</a:t>
            </a:r>
            <a:endParaRPr lang="ru-RU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очно-заочная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Вступительные </a:t>
            </a:r>
            <a:r>
              <a:rPr lang="ru-RU" b="1" dirty="0"/>
              <a:t>требования</a:t>
            </a:r>
            <a:endParaRPr lang="ru-RU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высшее </a:t>
            </a:r>
            <a:r>
              <a:rPr lang="ru-RU" dirty="0"/>
              <a:t>образование - специалист, бакалавр </a:t>
            </a:r>
            <a:r>
              <a:rPr lang="ru-RU" dirty="0" smtClean="0"/>
              <a:t>в гуманитарной области</a:t>
            </a:r>
            <a:endParaRPr lang="ru-RU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собеседование и портфолио</a:t>
            </a:r>
            <a:endParaRPr lang="ru-RU" dirty="0"/>
          </a:p>
          <a:p>
            <a:pPr marL="0" indent="0">
              <a:buNone/>
            </a:pPr>
            <a:r>
              <a:rPr lang="ru-RU" b="1" dirty="0" smtClean="0"/>
              <a:t>Диплом по окончании</a:t>
            </a:r>
            <a:endParaRPr lang="ru-RU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государственный </a:t>
            </a:r>
            <a:r>
              <a:rPr lang="ru-RU" dirty="0"/>
              <a:t>диплом магистра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2093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Контактная информация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/>
              <a:t>МЫ ЖДЕМ ВАС!</a:t>
            </a:r>
          </a:p>
          <a:p>
            <a:pPr marL="0" indent="0">
              <a:buNone/>
            </a:pPr>
            <a:r>
              <a:rPr lang="ru-RU" dirty="0" smtClean="0"/>
              <a:t>Со-руководитель программы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к. </a:t>
            </a:r>
            <a:r>
              <a:rPr lang="ru-RU" dirty="0" err="1" smtClean="0"/>
              <a:t>пед</a:t>
            </a:r>
            <a:r>
              <a:rPr lang="ru-RU" dirty="0" smtClean="0"/>
              <a:t>. н., доцент кафедры перевода и прикладной лингвистики (английский и немецкий языки)</a:t>
            </a:r>
          </a:p>
          <a:p>
            <a:pPr marL="0" indent="0">
              <a:buNone/>
            </a:pPr>
            <a:r>
              <a:rPr lang="ru-RU" dirty="0" smtClean="0"/>
              <a:t>Тройникова </a:t>
            </a:r>
            <a:r>
              <a:rPr lang="ru-RU" dirty="0"/>
              <a:t>Екатерина Валентиновна</a:t>
            </a:r>
          </a:p>
          <a:p>
            <a:pPr marL="0" indent="0">
              <a:buNone/>
            </a:pPr>
            <a:r>
              <a:rPr lang="ru-RU" dirty="0"/>
              <a:t>тел. 916173</a:t>
            </a:r>
            <a:br>
              <a:rPr lang="ru-RU" dirty="0"/>
            </a:br>
            <a:r>
              <a:rPr lang="ru-RU" dirty="0"/>
              <a:t>ekatroj@gmail.com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7340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cs typeface="Aharoni" panose="02010803020104030203" pitchFamily="2" charset="-79"/>
              </a:rPr>
              <a:t>Будем </a:t>
            </a:r>
          </a:p>
          <a:p>
            <a:pPr marL="82296" indent="0" algn="ctr">
              <a:buNone/>
            </a:pPr>
            <a:r>
              <a:rPr lang="ru-RU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cs typeface="Aharoni" panose="02010803020104030203" pitchFamily="2" charset="-79"/>
              </a:rPr>
              <a:t>успешными </a:t>
            </a:r>
          </a:p>
          <a:p>
            <a:pPr marL="82296" indent="0" algn="ctr">
              <a:buNone/>
            </a:pPr>
            <a:r>
              <a:rPr lang="ru-RU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cs typeface="Aharoni" panose="02010803020104030203" pitchFamily="2" charset="-79"/>
              </a:rPr>
              <a:t>вместе!</a:t>
            </a:r>
          </a:p>
          <a:p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509098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Руководитель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47800"/>
            <a:ext cx="5706412" cy="4933528"/>
          </a:xfrm>
        </p:spPr>
        <p:txBody>
          <a:bodyPr>
            <a:normAutofit fontScale="92500" lnSpcReduction="10000"/>
          </a:bodyPr>
          <a:lstStyle/>
          <a:p>
            <a:pPr marL="273050" indent="-273050">
              <a:lnSpc>
                <a:spcPct val="90000"/>
              </a:lnSpc>
              <a:buNone/>
            </a:pPr>
            <a:endParaRPr lang="ru-RU" dirty="0"/>
          </a:p>
          <a:p>
            <a:pPr marL="273050" indent="-273050">
              <a:lnSpc>
                <a:spcPct val="90000"/>
              </a:lnSpc>
              <a:buNone/>
            </a:pPr>
            <a:r>
              <a:rPr lang="ru-RU" i="1" dirty="0"/>
              <a:t>Утехина Альбина </a:t>
            </a:r>
            <a:r>
              <a:rPr lang="ru-RU" i="1" dirty="0" smtClean="0"/>
              <a:t>Николаевна</a:t>
            </a:r>
          </a:p>
          <a:p>
            <a:pPr marL="273050" indent="-27305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500" i="1" dirty="0" smtClean="0"/>
              <a:t> </a:t>
            </a:r>
            <a:r>
              <a:rPr lang="ru-RU" dirty="0" smtClean="0"/>
              <a:t>профессор кафедры перевода и </a:t>
            </a:r>
          </a:p>
          <a:p>
            <a:pPr marL="273050" indent="-27305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 </a:t>
            </a:r>
            <a:r>
              <a:rPr lang="ru-RU" dirty="0" smtClean="0"/>
              <a:t> прикладной лингвистики (английский и немецкий языки),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доктор </a:t>
            </a:r>
            <a:r>
              <a:rPr lang="ru-RU" dirty="0"/>
              <a:t>педагогических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наук</a:t>
            </a:r>
          </a:p>
          <a:p>
            <a:pPr>
              <a:buNone/>
            </a:pPr>
            <a:r>
              <a:rPr lang="ru-RU" sz="3000" b="1" i="1" dirty="0" smtClean="0"/>
              <a:t>Руководитель научной школы</a:t>
            </a:r>
          </a:p>
          <a:p>
            <a:pPr>
              <a:buNone/>
            </a:pPr>
            <a:r>
              <a:rPr lang="ru-RU" sz="3000" i="1" dirty="0" smtClean="0"/>
              <a:t>«Языковое </a:t>
            </a:r>
            <a:r>
              <a:rPr lang="ru-RU" sz="3000" i="1" dirty="0"/>
              <a:t>и межкультурное образование и воспитание в полиэтническом регионе»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89980" y="1556792"/>
            <a:ext cx="2647062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167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Востребованность специалистов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411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Удмуртия – </a:t>
            </a:r>
            <a:r>
              <a:rPr lang="ru-RU" dirty="0" smtClean="0"/>
              <a:t>многонациональный и </a:t>
            </a:r>
            <a:r>
              <a:rPr lang="ru-RU" dirty="0" err="1" smtClean="0"/>
              <a:t>мультилингвальный</a:t>
            </a:r>
            <a:r>
              <a:rPr lang="ru-RU" dirty="0" smtClean="0"/>
              <a:t> регион, для которого актуальны следующие вопросы: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Управления поликультурной образовательной средой в образовательных учреждениях </a:t>
            </a:r>
          </a:p>
          <a:p>
            <a:pPr marL="514350" indent="-514350">
              <a:buAutoNum type="arabicPeriod"/>
            </a:pPr>
            <a:r>
              <a:rPr lang="ru-RU" dirty="0" smtClean="0"/>
              <a:t>Адаптация </a:t>
            </a:r>
            <a:r>
              <a:rPr lang="ru-RU" dirty="0" smtClean="0"/>
              <a:t>детей мигрантов и проведение </a:t>
            </a:r>
            <a:r>
              <a:rPr lang="ru-RU" dirty="0" smtClean="0"/>
              <a:t>профилактической работы </a:t>
            </a:r>
            <a:r>
              <a:rPr lang="ru-RU" dirty="0" smtClean="0"/>
              <a:t>с их родителями</a:t>
            </a:r>
          </a:p>
          <a:p>
            <a:pPr marL="514350" indent="-514350">
              <a:buFont typeface="Wingdings"/>
              <a:buAutoNum type="arabicPeriod"/>
            </a:pPr>
            <a:r>
              <a:rPr lang="ru-RU" dirty="0" smtClean="0"/>
              <a:t>Развитие современных технологий обучения </a:t>
            </a:r>
            <a:r>
              <a:rPr lang="ru-RU" dirty="0"/>
              <a:t>языкам и культурам</a:t>
            </a:r>
          </a:p>
          <a:p>
            <a:pPr marL="514350" indent="-514350">
              <a:buAutoNum type="arabicPeriod"/>
            </a:pPr>
            <a:r>
              <a:rPr lang="ru-RU" dirty="0" smtClean="0"/>
              <a:t>Развитие </a:t>
            </a:r>
            <a:r>
              <a:rPr lang="ru-RU" dirty="0" smtClean="0"/>
              <a:t>и поддержка мультилингвальных </a:t>
            </a:r>
            <a:r>
              <a:rPr lang="ru-RU" dirty="0" smtClean="0"/>
              <a:t>детей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4257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Шаги к профессиональному успеху: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411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Программа «Дидактика межкультурной коммуникации» предоставляет возможность </a:t>
            </a:r>
            <a:r>
              <a:rPr lang="ru-RU" dirty="0" smtClean="0"/>
              <a:t>стать «универсальным» специалистом за счёт освоения нескольких смежных областей </a:t>
            </a:r>
            <a:r>
              <a:rPr lang="ru-RU" dirty="0" smtClean="0"/>
              <a:t>деятельности: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i="1" dirty="0" smtClean="0">
                <a:solidFill>
                  <a:srgbClr val="FF0000"/>
                </a:solidFill>
              </a:rPr>
              <a:t>в </a:t>
            </a:r>
            <a:r>
              <a:rPr lang="ru-RU" i="1" dirty="0">
                <a:solidFill>
                  <a:srgbClr val="FF0000"/>
                </a:solidFill>
              </a:rPr>
              <a:t>области </a:t>
            </a:r>
            <a:r>
              <a:rPr lang="ru-RU" i="1" dirty="0" smtClean="0">
                <a:solidFill>
                  <a:srgbClr val="FF0000"/>
                </a:solidFill>
              </a:rPr>
              <a:t>иностранных языков и межкультурной коммуникации,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i="1" dirty="0" smtClean="0">
                <a:solidFill>
                  <a:srgbClr val="FF0000"/>
                </a:solidFill>
              </a:rPr>
              <a:t>преподавания,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i="1" dirty="0" smtClean="0">
                <a:solidFill>
                  <a:srgbClr val="FF0000"/>
                </a:solidFill>
              </a:rPr>
              <a:t>управления,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i="1" dirty="0" smtClean="0">
                <a:solidFill>
                  <a:srgbClr val="FF0000"/>
                </a:solidFill>
              </a:rPr>
              <a:t>организации проектной работы, </a:t>
            </a:r>
            <a:endParaRPr lang="ru-RU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i="1" dirty="0" smtClean="0">
                <a:solidFill>
                  <a:srgbClr val="FF0000"/>
                </a:solidFill>
              </a:rPr>
              <a:t>осуществления самостоятельной научной деятельности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633962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Шаги к профессиональному </a:t>
            </a:r>
            <a:r>
              <a:rPr lang="ru-RU" dirty="0" smtClean="0"/>
              <a:t>успеху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Стать специалистом в области межкультурной коммуникации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«Основы межкультурного взаимодействия в полиэтническом регионе»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«Семиотика»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«Типология </a:t>
            </a:r>
            <a:r>
              <a:rPr lang="ru-RU" dirty="0" smtClean="0"/>
              <a:t>языков»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«Основы </a:t>
            </a:r>
            <a:r>
              <a:rPr lang="ru-RU" dirty="0" err="1" smtClean="0"/>
              <a:t>концептологии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5155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Шаги к профессиональному успеху: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Понимать перспективы развития современного языкового образования – «</a:t>
            </a:r>
            <a:r>
              <a:rPr lang="ru-RU" dirty="0" err="1" smtClean="0"/>
              <a:t>турбулентость</a:t>
            </a:r>
            <a:r>
              <a:rPr lang="ru-RU" dirty="0" smtClean="0"/>
              <a:t>» позволить создавать новые возможности!</a:t>
            </a:r>
          </a:p>
          <a:p>
            <a:pPr marL="0" indent="0">
              <a:buNone/>
            </a:pP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«Иноязычное </a:t>
            </a:r>
            <a:r>
              <a:rPr lang="ru-RU" dirty="0"/>
              <a:t>образование в России и за </a:t>
            </a:r>
            <a:r>
              <a:rPr lang="ru-RU" dirty="0" smtClean="0"/>
              <a:t>	рубежом</a:t>
            </a:r>
            <a:r>
              <a:rPr lang="ru-RU" dirty="0"/>
              <a:t>: история и </a:t>
            </a:r>
            <a:r>
              <a:rPr lang="ru-RU" dirty="0" smtClean="0"/>
              <a:t>современность»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«</a:t>
            </a:r>
            <a:r>
              <a:rPr lang="ru-RU" dirty="0"/>
              <a:t>Теория межкультурного образования в </a:t>
            </a:r>
            <a:r>
              <a:rPr lang="ru-RU" dirty="0" smtClean="0"/>
              <a:t>	зарубежной </a:t>
            </a:r>
            <a:r>
              <a:rPr lang="ru-RU" dirty="0"/>
              <a:t>и отечественной </a:t>
            </a:r>
            <a:r>
              <a:rPr lang="ru-RU" dirty="0" smtClean="0"/>
              <a:t>литературе»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«Менеджмент </a:t>
            </a:r>
            <a:r>
              <a:rPr lang="ru-RU" dirty="0"/>
              <a:t>в системе </a:t>
            </a:r>
            <a:r>
              <a:rPr lang="ru-RU" dirty="0" smtClean="0"/>
              <a:t>образования»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4430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Шаги к профессиональному успеху: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Стать элитным специалистом в сфере дидактики межкультурной коммуникации, преподавания иностранных языков  и культур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«</a:t>
            </a:r>
            <a:r>
              <a:rPr lang="ru-RU" dirty="0"/>
              <a:t>Дидактика межкультурной коммуникации: теория и </a:t>
            </a:r>
            <a:r>
              <a:rPr lang="ru-RU" dirty="0" smtClean="0"/>
              <a:t>практика»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«Дидактическое </a:t>
            </a:r>
            <a:r>
              <a:rPr lang="ru-RU" dirty="0"/>
              <a:t>обеспечение мультилингвального </a:t>
            </a:r>
            <a:r>
              <a:rPr lang="ru-RU" dirty="0" smtClean="0"/>
              <a:t>образования»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«Технологии </a:t>
            </a:r>
            <a:r>
              <a:rPr lang="ru-RU" dirty="0"/>
              <a:t>межкультурного образования и </a:t>
            </a:r>
            <a:r>
              <a:rPr lang="ru-RU" dirty="0" smtClean="0"/>
              <a:t>воспитания»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«Преподавание иностранного языка как второго» и </a:t>
            </a:r>
            <a:r>
              <a:rPr lang="ru-RU" dirty="0" smtClean="0"/>
              <a:t>др.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2924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Шаги к профессиональному успеху: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Повысить уровень владения 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3 иностранными языками – 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испанский, английский и немецкий!</a:t>
            </a:r>
          </a:p>
          <a:p>
            <a:pPr marL="0" indent="0">
              <a:buNone/>
            </a:pPr>
            <a:endParaRPr lang="ru-RU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Использовать </a:t>
            </a:r>
            <a:r>
              <a:rPr lang="ru-RU" sz="3200" dirty="0" smtClean="0">
                <a:solidFill>
                  <a:srgbClr val="FF0000"/>
                </a:solidFill>
              </a:rPr>
              <a:t>возможность 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овладеть </a:t>
            </a:r>
            <a:r>
              <a:rPr lang="ru-RU" sz="3200" dirty="0" smtClean="0">
                <a:solidFill>
                  <a:srgbClr val="FF0000"/>
                </a:solidFill>
              </a:rPr>
              <a:t>другими иностранными языками!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424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Шаги к профессиональному успеху: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Стать специалистом </a:t>
            </a:r>
          </a:p>
          <a:p>
            <a:pPr marL="0" indent="0">
              <a:buNone/>
            </a:pPr>
            <a:r>
              <a:rPr lang="ru-RU" dirty="0" smtClean="0"/>
              <a:t>в области информационных технологий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«Информационные технологии»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«Информационные </a:t>
            </a:r>
            <a:r>
              <a:rPr lang="ru-RU" dirty="0"/>
              <a:t>технологии в иноязычной </a:t>
            </a:r>
            <a:r>
              <a:rPr lang="ru-RU" dirty="0" smtClean="0"/>
              <a:t>	практике»</a:t>
            </a:r>
          </a:p>
          <a:p>
            <a:pPr marL="0" indent="0">
              <a:buNone/>
            </a:pPr>
            <a:r>
              <a:rPr lang="ru-RU" dirty="0" smtClean="0"/>
              <a:t>Стать специалистом в области организации международного сотрудничества и социального партнёрства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«Социально-профессиональная подготовка к 	международному сотрудничеству»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64472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130</TotalTime>
  <Words>509</Words>
  <Application>Microsoft Office PowerPoint</Application>
  <PresentationFormat>Экран (4:3)</PresentationFormat>
  <Paragraphs>97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Обычная</vt:lpstr>
      <vt:lpstr>Магистерская программа   «Дидактика межкультурной коммуникации»  Второе высшее – за 2,5 года!</vt:lpstr>
      <vt:lpstr>Руководитель программы</vt:lpstr>
      <vt:lpstr>Востребованность специалистов</vt:lpstr>
      <vt:lpstr>Шаги к профессиональному успеху:</vt:lpstr>
      <vt:lpstr>Шаги к профессиональному успеху</vt:lpstr>
      <vt:lpstr>Шаги к профессиональному успеху:</vt:lpstr>
      <vt:lpstr>Шаги к профессиональному успеху:</vt:lpstr>
      <vt:lpstr>Шаги к профессиональному успеху:</vt:lpstr>
      <vt:lpstr>Шаги к профессиональному успеху:</vt:lpstr>
      <vt:lpstr>Возможности программы</vt:lpstr>
      <vt:lpstr>База практики</vt:lpstr>
      <vt:lpstr>Практика</vt:lpstr>
      <vt:lpstr>Особенности реализации программы</vt:lpstr>
      <vt:lpstr>Важная информация</vt:lpstr>
      <vt:lpstr>Контактная информация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Магистерская программа   «Дидактика межкультурной коммуникации»</dc:title>
  <dc:creator>Катюша</dc:creator>
  <cp:lastModifiedBy>Катюша</cp:lastModifiedBy>
  <cp:revision>14</cp:revision>
  <dcterms:created xsi:type="dcterms:W3CDTF">2014-06-05T11:20:12Z</dcterms:created>
  <dcterms:modified xsi:type="dcterms:W3CDTF">2017-05-04T15:22:39Z</dcterms:modified>
</cp:coreProperties>
</file>