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87" r:id="rId3"/>
    <p:sldId id="286" r:id="rId4"/>
    <p:sldId id="288" r:id="rId5"/>
    <p:sldId id="289" r:id="rId6"/>
    <p:sldId id="256" r:id="rId7"/>
    <p:sldId id="257" r:id="rId8"/>
    <p:sldId id="258" r:id="rId9"/>
    <p:sldId id="264" r:id="rId10"/>
    <p:sldId id="284" r:id="rId11"/>
    <p:sldId id="265" r:id="rId12"/>
    <p:sldId id="266" r:id="rId13"/>
    <p:sldId id="267" r:id="rId14"/>
    <p:sldId id="268" r:id="rId15"/>
    <p:sldId id="269" r:id="rId16"/>
    <p:sldId id="270" r:id="rId17"/>
    <p:sldId id="282" r:id="rId18"/>
    <p:sldId id="260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5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4392AAEC-046C-4C4C-848E-81A074A21699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63C6A27-4852-4AF4-914B-259A039627C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AAEC-046C-4C4C-848E-81A074A21699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6A27-4852-4AF4-914B-259A03962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AAEC-046C-4C4C-848E-81A074A21699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6A27-4852-4AF4-914B-259A03962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8540750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BAE4C-AD64-44BC-B4EA-CC6E7C08B0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AAEC-046C-4C4C-848E-81A074A21699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6A27-4852-4AF4-914B-259A03962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AAEC-046C-4C4C-848E-81A074A21699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6A27-4852-4AF4-914B-259A03962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AAEC-046C-4C4C-848E-81A074A21699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6A27-4852-4AF4-914B-259A039627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AAEC-046C-4C4C-848E-81A074A21699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6A27-4852-4AF4-914B-259A039627C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AAEC-046C-4C4C-848E-81A074A21699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6A27-4852-4AF4-914B-259A03962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AAEC-046C-4C4C-848E-81A074A21699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6A27-4852-4AF4-914B-259A03962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AAEC-046C-4C4C-848E-81A074A21699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6A27-4852-4AF4-914B-259A03962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2AAEC-046C-4C4C-848E-81A074A21699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C6A27-4852-4AF4-914B-259A03962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4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4392AAEC-046C-4C4C-848E-81A074A21699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63C6A27-4852-4AF4-914B-259A039627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24" y="2071678"/>
            <a:ext cx="777686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45.03.01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Филология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(Зарубежная филология 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cs typeface="Calibri" pitchFamily="34" charset="0"/>
              </a:rPr>
              <a:t>Немецкий язык)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Oparins\Desktop\logo3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3296" y="260648"/>
            <a:ext cx="1816226" cy="18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06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3" name="Rectangle 1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latin typeface="Arial" charset="0"/>
              </a:rPr>
              <a:t>Стипендиальные программы </a:t>
            </a:r>
            <a:r>
              <a:rPr lang="de-DE" sz="3600" b="1" dirty="0" smtClean="0">
                <a:latin typeface="Arial" charset="0"/>
              </a:rPr>
              <a:t>DAAD</a:t>
            </a:r>
            <a:endParaRPr lang="ru-RU" sz="3600" b="1" dirty="0" smtClean="0">
              <a:latin typeface="Arial" charset="0"/>
            </a:endParaRPr>
          </a:p>
        </p:txBody>
      </p:sp>
      <p:pic>
        <p:nvPicPr>
          <p:cNvPr id="8195" name="Picture 20" descr="logo_daad_clai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12875"/>
            <a:ext cx="8461375" cy="1728788"/>
          </a:xfrm>
          <a:noFill/>
        </p:spPr>
      </p:pic>
      <p:sp>
        <p:nvSpPr>
          <p:cNvPr id="24595" name="Rectangle 19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01625" y="3573463"/>
            <a:ext cx="8540750" cy="2951162"/>
          </a:xfrm>
        </p:spPr>
        <p:txBody>
          <a:bodyPr/>
          <a:lstStyle/>
          <a:p>
            <a:pPr algn="just" eaLnBrk="1" hangingPunct="1"/>
            <a:r>
              <a:rPr lang="ru-RU" sz="1800" b="1" dirty="0" smtClean="0">
                <a:latin typeface="Arial" charset="0"/>
              </a:rPr>
              <a:t>DAAD (Германская служба академических обменов) – самоуправляемая организация высших учебных заведений Германии, имеет 14 зарубежных представительств, в том числе и в Москве.</a:t>
            </a:r>
          </a:p>
          <a:p>
            <a:pPr algn="just" eaLnBrk="1" hangingPunct="1"/>
            <a:r>
              <a:rPr lang="ru-RU" sz="1800" b="1" dirty="0" smtClean="0">
                <a:latin typeface="Arial" charset="0"/>
              </a:rPr>
              <a:t>Одной из областей деятельности DAAD является предоставление стипендий для иностранцев, в целях поддержки молодой элиты из-за рубежа в вузах и научных центрах Германии. </a:t>
            </a:r>
          </a:p>
          <a:p>
            <a:pPr algn="just" eaLnBrk="1" hangingPunct="1"/>
            <a:r>
              <a:rPr lang="ru-RU" sz="1800" b="1" dirty="0" smtClean="0">
                <a:latin typeface="Arial" charset="0"/>
              </a:rPr>
              <a:t>Студенты немецкого отделения ежегодно становятся участниками программ «Летние курсы немецкого языка в Германии»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4601" y="476672"/>
            <a:ext cx="48109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r>
              <a:rPr lang="de-DE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as Studium…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 descr="C:\Users\user\Pictures\ФОТКИ!!!и...видео\2011 год\Германия\германия\dsc00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1" y="116632"/>
            <a:ext cx="3408425" cy="227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Pictures\ФОТКИ!!!и...видео\2011 год\Германия\германия\295851_2387790820153_1412281205_3937793_160272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628800"/>
            <a:ext cx="4773150" cy="357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42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020956"/>
            <a:ext cx="2643758" cy="3525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user\Pictures\ФОТКИ!!!и...видео\2011 год\Германия\германия\DSC045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7266" y="4086518"/>
            <a:ext cx="3344983" cy="2508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93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8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517" y="3573016"/>
            <a:ext cx="4108947" cy="308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ICT5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33117">
            <a:off x="512190" y="66100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SC047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4021" y="143254"/>
            <a:ext cx="4200467" cy="315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0517" y="476672"/>
            <a:ext cx="72197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 und die Unterhaltung!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 descr="P1060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49889">
            <a:off x="5379802" y="3885173"/>
            <a:ext cx="3276526" cy="2457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USER\Desktop\Fotos\Германия 2011\Würzburg\DSC044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22" y="2204863"/>
            <a:ext cx="3623685" cy="2717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7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4440535" cy="345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37538"/>
            <a:ext cx="7221849" cy="166199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Сотрудничество с Фондом</a:t>
            </a:r>
          </a:p>
          <a:p>
            <a:pPr algn="ctr"/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и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м. Роберта Бош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C:\Users\Oparins\Desktop\logo3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75234" cy="1462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15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3" descr="Logo_Robert_Bosch_Stiftung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6907" y="281528"/>
            <a:ext cx="5688251" cy="100013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3153" y="1281660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Сотрудничество с Фондом длится 12 лет, на протяжении которых лекторы из Германии преподают в нашем университете.  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http://cs4975.userapi.com/u59055191/99473386/x_3f2b0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3037" y="2204864"/>
            <a:ext cx="3951280" cy="2623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x_850a4f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3734" y="3163946"/>
            <a:ext cx="4867203" cy="3239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Oparins\Desktop\logo3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188640"/>
            <a:ext cx="1349104" cy="133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8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/>
        </p:nvSpPr>
        <p:spPr>
          <a:xfrm>
            <a:off x="251520" y="781594"/>
            <a:ext cx="2987824" cy="59743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Лекторы Фонда:</a:t>
            </a:r>
          </a:p>
          <a:p>
            <a:pPr marL="0" indent="0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• Преподают немецкий язык;</a:t>
            </a:r>
          </a:p>
          <a:p>
            <a:pPr marL="0" indent="0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• Участвуют в подготовке и реализации различных проектов, направленных на популяризацию немецкого языка (дни немецкого языка, семинары, мастер-классы);</a:t>
            </a:r>
          </a:p>
          <a:p>
            <a:pPr marL="0" indent="0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• Организуют деятельность немецкоязычного театра, киноклуба, клуба по интересам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http://cs4975.userapi.com/u59055191/99473386/x_d461dd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725" y="116632"/>
            <a:ext cx="2964013" cy="19678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cs4975.userapi.com/u59055191/99473386/x_03508a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0653" y="2084462"/>
            <a:ext cx="3711034" cy="2463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http://cs4975.userapi.com/u59055191/99473386/x_42270a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0738" y="4548245"/>
            <a:ext cx="3061899" cy="2032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Oparins\Desktop\logo3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88640"/>
            <a:ext cx="1421112" cy="1408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841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/>
        </p:nvSpPr>
        <p:spPr>
          <a:xfrm>
            <a:off x="11576" y="6397"/>
            <a:ext cx="3203848" cy="5199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Результаты</a:t>
            </a:r>
          </a:p>
          <a:p>
            <a:pPr>
              <a:buNone/>
            </a:pP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сотрудничества:</a:t>
            </a:r>
          </a:p>
          <a:p>
            <a:pPr marL="0" indent="0">
              <a:buNone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• Студенты ближе знакомятся с языком и культурой Германии;</a:t>
            </a:r>
          </a:p>
          <a:p>
            <a:pPr marL="0" indent="0">
              <a:buNone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• Лекторами успешно внедряются в учебный процесс новые креативные формы обучения;</a:t>
            </a:r>
          </a:p>
          <a:p>
            <a:pPr marL="0" indent="0">
              <a:buNone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• Растет число российско-германских встреч, совместных проектов.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http://cs4975.userapi.com/u59055191/99473386/x_61e125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7160" y="2924944"/>
            <a:ext cx="401305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036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347" y="54007"/>
            <a:ext cx="3947909" cy="2960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Fotos\Stadtführung Mai 2011\CIMG37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39" y="3878997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Oparins\Desktop\logo3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188640"/>
            <a:ext cx="1421112" cy="1408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83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98398"/>
            <a:ext cx="44181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Deutscher Filmklub </a:t>
            </a:r>
          </a:p>
          <a:p>
            <a:pPr algn="ctr"/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nd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tammtisch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493" y="1556792"/>
            <a:ext cx="88159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Каждую неделю в ауд. 310 проходит показ современных немецких фильмов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на немецком языке! А после все желающие могут  поделиться своим мнением и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обсудить эти фильмы </a:t>
            </a:r>
            <a:endParaRPr lang="pl-PL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dirty="0" smtClean="0">
                <a:latin typeface="Calibri" pitchFamily="34" charset="0"/>
                <a:cs typeface="Calibri" pitchFamily="34" charset="0"/>
              </a:rPr>
              <a:t>в 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„Pizza House”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pl-PL" sz="2400" dirty="0" smtClean="0">
                <a:latin typeface="Calibri" pitchFamily="34" charset="0"/>
                <a:cs typeface="Calibri" pitchFamily="34" charset="0"/>
              </a:rPr>
              <a:t>Deutscher Stammtisch)!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USER\Desktop\x_280150f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92" y="3645024"/>
            <a:ext cx="3963916" cy="2434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a_482926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71401"/>
            <a:ext cx="2364176" cy="3262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a_997b69b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635" y="3371401"/>
            <a:ext cx="2305698" cy="3262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Oparins\Desktop\logo3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88640"/>
            <a:ext cx="1493120" cy="1479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65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y_bf48f40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74860"/>
            <a:ext cx="3777076" cy="533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405" y="1274860"/>
            <a:ext cx="43526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С 28 ноября по 14 декабря </a:t>
            </a:r>
            <a:r>
              <a:rPr lang="de-DE" b="0" i="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2011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г. проходили "Дни Германии в Ижевске". Мероприятие проводилось при поддержке Посольства Федеративной Республики Германия в России и Фонда Роберта Боша в рамках ежегодной международной недели многоязычия в Удмуртском государственном университете.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       Среди гостей были популярные немецкие писатели, журналисты, музыканты, переводчики, специалисты в области обучения немецкому языку как иностранному. Совместно с российскими специалистами они проводили презентации, круглые столы, мастер-классы.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7" y="-84195"/>
            <a:ext cx="73075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Дни Германии в Ижевск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e</a:t>
            </a:r>
          </a:p>
          <a:p>
            <a:pPr algn="ctr"/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(Deutsche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Tage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in </a:t>
            </a:r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Ischewsk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 descr="C:\Users\Oparins\Desktop\logo3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8640"/>
            <a:ext cx="1224136" cy="1213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454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874" y="1052736"/>
            <a:ext cx="880284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Поступайте к нам</a:t>
            </a:r>
          </a:p>
          <a:p>
            <a:pPr algn="ctr"/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Herzlich</a:t>
            </a:r>
            <a:r>
              <a:rPr lang="en-US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willkommen</a:t>
            </a:r>
            <a:r>
              <a:rPr lang="en-U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143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parins\Desktop\logo3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331218" cy="13194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476672"/>
            <a:ext cx="7560840" cy="596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e-DE" sz="16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de-DE" sz="16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de-DE" sz="16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de-DE" sz="1600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Немецкий - </a:t>
            </a:r>
            <a:r>
              <a:rPr lang="ru-RU" b="1" i="1" dirty="0" smtClean="0">
                <a:latin typeface="Times New Roman" pitchFamily="18" charset="0"/>
              </a:rPr>
              <a:t>самый распространённый</a:t>
            </a:r>
            <a:r>
              <a:rPr lang="ru-RU" b="1" dirty="0" smtClean="0">
                <a:latin typeface="Times New Roman" pitchFamily="18" charset="0"/>
              </a:rPr>
              <a:t> родной язык в Европе. Немецкий является родным языком для более чем 100 миллионов человек.</a:t>
            </a:r>
            <a:endParaRPr lang="de-DE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Немецкий - язык международной торговли, Германия – одна из ведущих экспортных держав.</a:t>
            </a:r>
            <a:endParaRPr lang="de-DE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Более 8 тыс. фирм из Германии, Австрии и Швейцарии в России. </a:t>
            </a:r>
            <a:endParaRPr lang="de-DE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Немецкий — путь к получению </a:t>
            </a:r>
            <a:r>
              <a:rPr lang="ru-RU" b="1" i="1" dirty="0" smtClean="0">
                <a:latin typeface="Times New Roman" pitchFamily="18" charset="0"/>
              </a:rPr>
              <a:t>качественного</a:t>
            </a:r>
            <a:r>
              <a:rPr lang="ru-RU" b="1" dirty="0" smtClean="0">
                <a:latin typeface="Times New Roman" pitchFamily="18" charset="0"/>
              </a:rPr>
              <a:t> высшего образования в Европе. </a:t>
            </a:r>
            <a:endParaRPr lang="de-DE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de-DE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Немецкий - один из наиболее часто используемых языков в Интернете.</a:t>
            </a:r>
            <a:endParaRPr lang="de-DE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de-DE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Немецкий является одним из ведущих языков в мире науки.</a:t>
            </a:r>
            <a:endParaRPr lang="de-DE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de-DE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Немецкий — </a:t>
            </a:r>
            <a:r>
              <a:rPr lang="ru-RU" b="1" i="1" dirty="0" smtClean="0">
                <a:latin typeface="Times New Roman" pitchFamily="18" charset="0"/>
              </a:rPr>
              <a:t>окно в мир</a:t>
            </a:r>
            <a:r>
              <a:rPr lang="ru-RU" b="1" dirty="0" smtClean="0">
                <a:latin typeface="Times New Roman" pitchFamily="18" charset="0"/>
              </a:rPr>
              <a:t> большой и богатой культуры.</a:t>
            </a:r>
            <a:endParaRPr lang="de-DE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de-DE" b="1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</a:rPr>
              <a:t>Германия – одна из самых привлекательных стран в миграционном отношении. </a:t>
            </a:r>
            <a:endParaRPr lang="de-DE" b="1" dirty="0" smtClean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620689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 smtClean="0"/>
              <a:t>Warum Deutsch?</a:t>
            </a:r>
            <a:endParaRPr lang="ru-RU" sz="4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280" y="260648"/>
            <a:ext cx="8041440" cy="1872207"/>
          </a:xfrm>
        </p:spPr>
        <p:txBody>
          <a:bodyPr/>
          <a:lstStyle/>
          <a:p>
            <a:r>
              <a:rPr lang="ru-RU" sz="4400" dirty="0" smtClean="0">
                <a:solidFill>
                  <a:srgbClr val="0070C0"/>
                </a:solidFill>
              </a:rPr>
              <a:t>Базы практик </a:t>
            </a:r>
            <a:br>
              <a:rPr lang="ru-RU" sz="4400" dirty="0" smtClean="0">
                <a:solidFill>
                  <a:srgbClr val="0070C0"/>
                </a:solidFill>
              </a:rPr>
            </a:br>
            <a:r>
              <a:rPr lang="ru-RU" sz="4400" dirty="0" smtClean="0">
                <a:solidFill>
                  <a:srgbClr val="0070C0"/>
                </a:solidFill>
              </a:rPr>
              <a:t>и трудоустройство выпускников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32856"/>
            <a:ext cx="7467600" cy="3856869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Промышленные предприятия УР (Концерн «Ижмаш», ОАО «Радиозавод», ОАО «Механический завод», ООО «Айсберг» и т.д.)</a:t>
            </a:r>
          </a:p>
          <a:p>
            <a:r>
              <a:rPr lang="ru-RU" dirty="0" smtClean="0"/>
              <a:t>ГУП «</a:t>
            </a:r>
            <a:r>
              <a:rPr lang="ru-RU" dirty="0" err="1" smtClean="0"/>
              <a:t>Удмуртохота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Административные структуры (Аппарат правительства УР)</a:t>
            </a:r>
          </a:p>
          <a:p>
            <a:r>
              <a:rPr lang="ru-RU" dirty="0" smtClean="0"/>
              <a:t>Средства массовой информации (Радио «Адам», ГТРК «Моя Удмуртия»)</a:t>
            </a:r>
          </a:p>
          <a:p>
            <a:r>
              <a:rPr lang="ru-RU" dirty="0" smtClean="0"/>
              <a:t>Издательство «</a:t>
            </a:r>
            <a:r>
              <a:rPr lang="en-US" dirty="0" smtClean="0"/>
              <a:t>ERGO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Международные фирмы (гг. Ижевск, Москва, С-Петербург)</a:t>
            </a:r>
          </a:p>
          <a:p>
            <a:r>
              <a:rPr lang="ru-RU" dirty="0" smtClean="0"/>
              <a:t>Переводческие </a:t>
            </a:r>
            <a:r>
              <a:rPr lang="ru-RU" dirty="0"/>
              <a:t>бюро </a:t>
            </a:r>
            <a:r>
              <a:rPr lang="ru-RU" dirty="0" smtClean="0"/>
              <a:t>(гг</a:t>
            </a:r>
            <a:r>
              <a:rPr lang="ru-RU" dirty="0"/>
              <a:t>. Ижевск, Москва, С-Петербург</a:t>
            </a:r>
            <a:r>
              <a:rPr lang="ru-RU" dirty="0" smtClean="0"/>
              <a:t>)</a:t>
            </a:r>
          </a:p>
          <a:p>
            <a:r>
              <a:rPr lang="ru-RU" dirty="0" smtClean="0"/>
              <a:t>«Ижевский политехнический колледж»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540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 нас немецкий можно </a:t>
            </a:r>
            <a:r>
              <a:rPr lang="ru-RU" b="1" dirty="0" smtClean="0"/>
              <a:t>изучать </a:t>
            </a:r>
            <a:r>
              <a:rPr lang="ru-RU" b="1" dirty="0" smtClean="0"/>
              <a:t>с нуля!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Первый семестр – интенсивный курс на 72 часа. </a:t>
            </a:r>
          </a:p>
          <a:p>
            <a:r>
              <a:rPr lang="ru-RU" sz="3600" b="1" dirty="0" smtClean="0"/>
              <a:t>Индивидуальный подход для продвинутого уровня. </a:t>
            </a:r>
            <a:endParaRPr lang="ru-RU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Дополнительная квалификация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Переводчик (английский/немецкий языки)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5982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70892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772816"/>
            <a:ext cx="901263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Студенческий обмен по линии межуниверситетского сотрудничества реализуется в рамках прямых двухсторонних соглашений между </a:t>
            </a: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УдГУ</a:t>
            </a:r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 и университетами других стран и предполагает обучение за рубежом с возможностью </a:t>
            </a:r>
            <a:r>
              <a:rPr lang="ru-RU" sz="2000" dirty="0" err="1" smtClean="0">
                <a:effectLst/>
                <a:latin typeface="Calibri" pitchFamily="34" charset="0"/>
                <a:cs typeface="Calibri" pitchFamily="34" charset="0"/>
              </a:rPr>
              <a:t>перезачёта</a:t>
            </a:r>
            <a:r>
              <a:rPr lang="ru-RU" sz="2000" dirty="0" smtClean="0">
                <a:effectLst/>
                <a:latin typeface="Calibri" pitchFamily="34" charset="0"/>
                <a:cs typeface="Calibri" pitchFamily="34" charset="0"/>
              </a:rPr>
              <a:t> пройденных дисциплин. </a:t>
            </a:r>
            <a:endParaRPr lang="ru-RU" sz="3200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    • </a:t>
            </a:r>
            <a:r>
              <a:rPr lang="ru-RU" sz="3200" dirty="0" err="1" smtClean="0">
                <a:latin typeface="Calibri" pitchFamily="34" charset="0"/>
                <a:cs typeface="Calibri" pitchFamily="34" charset="0"/>
              </a:rPr>
              <a:t>Люнебургский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 университет (Германия)</a:t>
            </a:r>
          </a:p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    • Германская служба академических обменов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3200" dirty="0" smtClean="0">
                <a:latin typeface="Calibri" pitchFamily="34" charset="0"/>
                <a:cs typeface="Calibri" pitchFamily="34" charset="0"/>
              </a:rPr>
            </a:br>
            <a:r>
              <a:rPr lang="en-US" sz="320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3200" dirty="0" smtClean="0">
                <a:latin typeface="Calibri" pitchFamily="34" charset="0"/>
                <a:cs typeface="Calibri" pitchFamily="34" charset="0"/>
              </a:rPr>
              <a:t>DAAD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    •  Институт им. Гете  </a:t>
            </a:r>
          </a:p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>    • Фонд им. Роберта Боша</a:t>
            </a:r>
          </a:p>
          <a:p>
            <a:endParaRPr lang="ru-RU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27651"/>
            <a:ext cx="72362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Международные связи</a:t>
            </a:r>
            <a:endPara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2" descr="C:\Users\Oparins\Desktop\logo3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93120" cy="1479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43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5554" y="119534"/>
            <a:ext cx="61481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Сотрудничество с </a:t>
            </a:r>
            <a:r>
              <a:rPr lang="ru-RU" sz="3200" b="1" dirty="0" err="1" smtClean="0">
                <a:latin typeface="Calibri" pitchFamily="34" charset="0"/>
                <a:cs typeface="Calibri" pitchFamily="34" charset="0"/>
              </a:rPr>
              <a:t>Люнебургским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r>
              <a:rPr lang="ru-RU" sz="3200" b="1" dirty="0">
                <a:latin typeface="Calibri" pitchFamily="34" charset="0"/>
                <a:cs typeface="Calibri" pitchFamily="34" charset="0"/>
              </a:rPr>
              <a:t>у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ниверситетом 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Users\USER\Desktop\Fotos\ГЕРМАНИЯ\Lüneburg\DSC02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828251" cy="5121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parins\Desktop\logo34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6632"/>
            <a:ext cx="1421112" cy="1408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3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Fotos\ГЕРМАНИЯ\Lüneburg\DSC024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644"/>
            <a:ext cx="4374262" cy="3280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Fotos\ГЕРМАНИЯ\Lüneburg\DSC03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88" y="3356992"/>
            <a:ext cx="4379978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Fotos\ГЕРМАНИЯ\Berlin\DSC026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4379979" cy="3284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Fotos\ГЕРМАНИЯ\Lüneburg\DSC025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2006"/>
            <a:ext cx="4379980" cy="3284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eader_u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9144000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Pictures\ФОТКИ!!!и...видео\2011 год\Германия\германия\ankunft_ton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863" y="1378365"/>
            <a:ext cx="2121024" cy="3160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user\Pictures\ФОТКИ!!!и...видео\2011 год\Германия\германия\DSC047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556792"/>
            <a:ext cx="4008445" cy="3006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1268760"/>
            <a:ext cx="53266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/>
              <a:t>Otto-Friedrich-Universität Bamberg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216" y="6397"/>
            <a:ext cx="723396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DAAD –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Deutscher</a:t>
            </a:r>
            <a:r>
              <a:rPr lang="en-US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Akademischer</a:t>
            </a:r>
            <a:endParaRPr lang="en-US" sz="40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4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 pitchFamily="34" charset="0"/>
                <a:cs typeface="Calibri" pitchFamily="34" charset="0"/>
              </a:rPr>
              <a:t>Austauschdienst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C:\Users\Oparins\Desktop\logo3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260648"/>
            <a:ext cx="1080120" cy="10705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891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560</TotalTime>
  <Words>514</Words>
  <Application>Microsoft Office PowerPoint</Application>
  <PresentationFormat>Экран (4:3)</PresentationFormat>
  <Paragraphs>82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Sketchbook</vt:lpstr>
      <vt:lpstr>Презентация PowerPoint</vt:lpstr>
      <vt:lpstr>Презентация PowerPoint</vt:lpstr>
      <vt:lpstr>Базы практик  и трудоустройство выпускников</vt:lpstr>
      <vt:lpstr>У нас немецкий можно изучать с нуля!</vt:lpstr>
      <vt:lpstr>Дополнительная квалификация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Стипендиальные программы DAAD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52</cp:revision>
  <dcterms:created xsi:type="dcterms:W3CDTF">2012-03-20T15:58:12Z</dcterms:created>
  <dcterms:modified xsi:type="dcterms:W3CDTF">2016-12-17T08:03:55Z</dcterms:modified>
</cp:coreProperties>
</file>