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9" r:id="rId2"/>
    <p:sldId id="287" r:id="rId3"/>
    <p:sldId id="286" r:id="rId4"/>
    <p:sldId id="288" r:id="rId5"/>
    <p:sldId id="289" r:id="rId6"/>
    <p:sldId id="290" r:id="rId7"/>
    <p:sldId id="256" r:id="rId8"/>
    <p:sldId id="257" r:id="rId9"/>
    <p:sldId id="258" r:id="rId10"/>
    <p:sldId id="264" r:id="rId11"/>
    <p:sldId id="284" r:id="rId12"/>
    <p:sldId id="291" r:id="rId13"/>
    <p:sldId id="299" r:id="rId14"/>
    <p:sldId id="292" r:id="rId15"/>
    <p:sldId id="293" r:id="rId16"/>
    <p:sldId id="294" r:id="rId17"/>
    <p:sldId id="295" r:id="rId18"/>
    <p:sldId id="296" r:id="rId19"/>
    <p:sldId id="297" r:id="rId20"/>
    <p:sldId id="265" r:id="rId21"/>
    <p:sldId id="266" r:id="rId22"/>
    <p:sldId id="267" r:id="rId23"/>
    <p:sldId id="268" r:id="rId24"/>
    <p:sldId id="280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8540750" cy="2173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BAE4C-AD64-44BC-B4EA-CC6E7C08B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4" cstate="print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4392AAEC-046C-4C4C-848E-81A074A21699}" type="datetimeFigureOut">
              <a:rPr lang="ru-RU" smtClean="0"/>
              <a:pPr/>
              <a:t>30.11.2020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563C6A27-4852-4AF4-914B-259A039627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7224" y="2071678"/>
            <a:ext cx="7776864" cy="30162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45.03.02 Лингвистика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(Немецкий язык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Перевод и </a:t>
            </a:r>
            <a:r>
              <a:rPr lang="ru-RU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переводоведение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itchFamily="34" charset="0"/>
                <a:cs typeface="Calibri" pitchFamily="34" charset="0"/>
              </a:rPr>
              <a:t>2021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Oparins\Desktop\logo3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3296" y="260648"/>
            <a:ext cx="1816226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06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eader_u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81128"/>
            <a:ext cx="914400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Pictures\ФОТКИ!!!и...видео\2011 год\Германия\германия\ankunft_ton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863" y="1378365"/>
            <a:ext cx="2121024" cy="316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user\Pictures\ФОТКИ!!!и...видео\2011 год\Германия\германия\DSC047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556792"/>
            <a:ext cx="4008445" cy="3006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1268760"/>
            <a:ext cx="5326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Otto-Friedrich-Universität Bamberg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9216" y="6397"/>
            <a:ext cx="723396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DAAD –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Deutscher</a:t>
            </a:r>
            <a:r>
              <a:rPr lang="en-US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Akademischer</a:t>
            </a:r>
            <a:endParaRPr lang="en-US" sz="4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4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Austauschdienst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2" descr="C:\Users\Oparins\Desktop\logo3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260648"/>
            <a:ext cx="1080120" cy="107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89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3" name="Rectangle 17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>
                <a:latin typeface="Arial" charset="0"/>
              </a:rPr>
              <a:t>Стипендиальные программы </a:t>
            </a:r>
            <a:r>
              <a:rPr lang="de-DE" sz="3600" b="1" dirty="0" smtClean="0">
                <a:latin typeface="Arial" charset="0"/>
              </a:rPr>
              <a:t>DAAD</a:t>
            </a:r>
            <a:endParaRPr lang="ru-RU" sz="3600" b="1" dirty="0" smtClean="0">
              <a:latin typeface="Arial" charset="0"/>
            </a:endParaRPr>
          </a:p>
        </p:txBody>
      </p:sp>
      <p:pic>
        <p:nvPicPr>
          <p:cNvPr id="8195" name="Picture 20" descr="logo_daad_clai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8461375" cy="1728788"/>
          </a:xfrm>
          <a:noFill/>
        </p:spPr>
      </p:pic>
      <p:sp>
        <p:nvSpPr>
          <p:cNvPr id="24595" name="Rectangle 19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301625" y="3573463"/>
            <a:ext cx="8540750" cy="2951162"/>
          </a:xfrm>
        </p:spPr>
        <p:txBody>
          <a:bodyPr/>
          <a:lstStyle/>
          <a:p>
            <a:pPr algn="just" eaLnBrk="1" hangingPunct="1"/>
            <a:r>
              <a:rPr lang="ru-RU" sz="1800" b="1" dirty="0" smtClean="0">
                <a:latin typeface="Arial" charset="0"/>
              </a:rPr>
              <a:t>DAAD (Германская служба академических обменов) – самоуправляемая организация высших учебных заведений Германии, имеет 14 зарубежных представительств, в том числе и в Москве.</a:t>
            </a:r>
          </a:p>
          <a:p>
            <a:pPr algn="just" eaLnBrk="1" hangingPunct="1"/>
            <a:r>
              <a:rPr lang="ru-RU" sz="1800" b="1" dirty="0" smtClean="0">
                <a:latin typeface="Arial" charset="0"/>
              </a:rPr>
              <a:t>Одной из областей деятельности DAAD является предоставление стипендий для иностранцев, в целях поддержки молодой элиты из-за рубежа в вузах и научных центрах Германии. </a:t>
            </a:r>
          </a:p>
          <a:p>
            <a:pPr algn="just" eaLnBrk="1" hangingPunct="1"/>
            <a:r>
              <a:rPr lang="ru-RU" sz="1800" b="1" dirty="0" smtClean="0">
                <a:latin typeface="Arial" charset="0"/>
              </a:rPr>
              <a:t>Студенты немецкого отделения ежегодно становятся участниками программ «Летние курсы немецкого языка в Германии»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Ознакомительная поездка студенческих групп в Германию 2018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В Берлине</a:t>
            </a:r>
            <a:endParaRPr lang="ru-RU" dirty="0"/>
          </a:p>
        </p:txBody>
      </p:sp>
      <p:pic>
        <p:nvPicPr>
          <p:cNvPr id="1026" name="Picture 2" descr="D:\Fotos\deutschland studienreise 2018\DSCN77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340768"/>
            <a:ext cx="3762418" cy="50165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7" y="5805264"/>
            <a:ext cx="8518847" cy="576064"/>
          </a:xfrm>
        </p:spPr>
        <p:txBody>
          <a:bodyPr>
            <a:normAutofit/>
          </a:bodyPr>
          <a:lstStyle/>
          <a:p>
            <a:r>
              <a:rPr lang="ru-RU" dirty="0" smtClean="0"/>
              <a:t>Экскурсия в Бундестаге </a:t>
            </a:r>
            <a:endParaRPr lang="ru-RU" dirty="0"/>
          </a:p>
        </p:txBody>
      </p:sp>
      <p:pic>
        <p:nvPicPr>
          <p:cNvPr id="8194" name="Picture 2" descr="D:\Fotos\deutschland studienreise 2018\DSCN77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6632"/>
            <a:ext cx="7662283" cy="5746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rot="10800000" flipV="1">
            <a:off x="301625" y="6099175"/>
            <a:ext cx="8540750" cy="42616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Университет имени Гумбольдта </a:t>
            </a:r>
            <a:endParaRPr lang="ru-RU" dirty="0"/>
          </a:p>
        </p:txBody>
      </p:sp>
      <p:pic>
        <p:nvPicPr>
          <p:cNvPr id="2050" name="Picture 2" descr="D:\Fotos\deutschland studienreise 2018\DSCN77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416824" cy="5562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165304"/>
            <a:ext cx="8518846" cy="3600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Экскурсия г. Лейпциг </a:t>
            </a:r>
            <a:endParaRPr lang="ru-RU" dirty="0"/>
          </a:p>
        </p:txBody>
      </p:sp>
      <p:pic>
        <p:nvPicPr>
          <p:cNvPr id="3074" name="Picture 2" descr="D:\Fotos\deutschland studienreise 2018\DSCN7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7632848" cy="5724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021288"/>
            <a:ext cx="8518846" cy="504056"/>
          </a:xfrm>
        </p:spPr>
        <p:txBody>
          <a:bodyPr/>
          <a:lstStyle/>
          <a:p>
            <a:r>
              <a:rPr lang="ru-RU" dirty="0" smtClean="0"/>
              <a:t>Лейпциг с крыши самого высокого здания в городе </a:t>
            </a:r>
            <a:endParaRPr lang="ru-RU" dirty="0"/>
          </a:p>
        </p:txBody>
      </p:sp>
      <p:pic>
        <p:nvPicPr>
          <p:cNvPr id="4098" name="Picture 2" descr="D:\Fotos\deutschland studienreise 2018\DSCN77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7296810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6237312"/>
            <a:ext cx="8590855" cy="3600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На занятии по практике перевода, университет г. Лейпцига </a:t>
            </a:r>
            <a:endParaRPr lang="ru-RU" dirty="0"/>
          </a:p>
        </p:txBody>
      </p:sp>
      <p:pic>
        <p:nvPicPr>
          <p:cNvPr id="5122" name="Picture 2" descr="D:\Fotos\deutschland studienreise 2018\DSCN77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776862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165304"/>
            <a:ext cx="8518846" cy="36004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Экскурсия по г. </a:t>
            </a:r>
            <a:r>
              <a:rPr lang="ru-RU" dirty="0" err="1" smtClean="0"/>
              <a:t>Люнебургу</a:t>
            </a:r>
            <a:endParaRPr lang="ru-RU" dirty="0"/>
          </a:p>
        </p:txBody>
      </p:sp>
      <p:pic>
        <p:nvPicPr>
          <p:cNvPr id="6146" name="Picture 2" descr="D:\Fotos\deutschland studienreise 2018\DSCN77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566271" cy="5674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6021288"/>
            <a:ext cx="8518847" cy="504056"/>
          </a:xfrm>
        </p:spPr>
        <p:txBody>
          <a:bodyPr/>
          <a:lstStyle/>
          <a:p>
            <a:r>
              <a:rPr lang="ru-RU" dirty="0" smtClean="0"/>
              <a:t>На семинаре с немецкими студентами </a:t>
            </a:r>
            <a:endParaRPr lang="ru-RU" dirty="0"/>
          </a:p>
        </p:txBody>
      </p:sp>
      <p:pic>
        <p:nvPicPr>
          <p:cNvPr id="7170" name="Picture 2" descr="D:\Fotos\deutschland studienreise 2018\DSCN77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7326245" cy="54946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parins\Desktop\logo3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260648"/>
            <a:ext cx="1331218" cy="13194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476672"/>
            <a:ext cx="7560840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e-DE" sz="16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sz="16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sz="16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sz="16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- </a:t>
            </a:r>
            <a:r>
              <a:rPr lang="ru-RU" b="1" i="1" dirty="0" smtClean="0">
                <a:latin typeface="Times New Roman" pitchFamily="18" charset="0"/>
              </a:rPr>
              <a:t>самый распространённый</a:t>
            </a:r>
            <a:r>
              <a:rPr lang="ru-RU" b="1" dirty="0" smtClean="0">
                <a:latin typeface="Times New Roman" pitchFamily="18" charset="0"/>
              </a:rPr>
              <a:t> родной язык в Европе. Немецкий является родным языком для более чем 100 миллионов человек.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- язык международной торговли, Германия – одна из ведущих экспортных держав.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Более 8 тыс. фирм из Германии, Австрии и Швейцарии в России. 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— путь к получению </a:t>
            </a:r>
            <a:r>
              <a:rPr lang="ru-RU" b="1" i="1" dirty="0" smtClean="0">
                <a:latin typeface="Times New Roman" pitchFamily="18" charset="0"/>
              </a:rPr>
              <a:t>качественного</a:t>
            </a:r>
            <a:r>
              <a:rPr lang="ru-RU" b="1" dirty="0" smtClean="0">
                <a:latin typeface="Times New Roman" pitchFamily="18" charset="0"/>
              </a:rPr>
              <a:t> высшего образования в Европе. 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- один из наиболее часто используемых языков в Интернете.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является одним из ведущих языков в мире науки.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Немецкий — </a:t>
            </a:r>
            <a:r>
              <a:rPr lang="ru-RU" b="1" i="1" dirty="0" smtClean="0">
                <a:latin typeface="Times New Roman" pitchFamily="18" charset="0"/>
              </a:rPr>
              <a:t>окно в мир</a:t>
            </a:r>
            <a:r>
              <a:rPr lang="ru-RU" b="1" dirty="0" smtClean="0">
                <a:latin typeface="Times New Roman" pitchFamily="18" charset="0"/>
              </a:rPr>
              <a:t> большой и богатой культуры.</a:t>
            </a: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de-DE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b="1" dirty="0" smtClean="0">
                <a:latin typeface="Times New Roman" pitchFamily="18" charset="0"/>
              </a:rPr>
              <a:t>Германия – одна из самых привлекательных стран в миграционном отношении. </a:t>
            </a:r>
            <a:endParaRPr lang="de-DE" b="1" dirty="0" smtClean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620689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 smtClean="0"/>
              <a:t>Warum Deutsch?</a:t>
            </a:r>
            <a:endParaRPr lang="ru-RU" sz="48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4601" y="476672"/>
            <a:ext cx="4810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</a:t>
            </a:r>
            <a:r>
              <a:rPr lang="de-DE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as Studium…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" name="Picture 3" descr="C:\Users\user\Pictures\ФОТКИ!!!и...видео\2011 год\Германия\германия\dsc0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116632"/>
            <a:ext cx="3408425" cy="227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user\Pictures\ФОТКИ!!!и...видео\2011 год\Германия\германия\295851_2387790820153_1412281205_3937793_160272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628800"/>
            <a:ext cx="4773150" cy="357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42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3020956"/>
            <a:ext cx="2643758" cy="3525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C:\Users\user\Pictures\ФОТКИ!!!и...видео\2011 год\Германия\германия\DSC045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67266" y="4086518"/>
            <a:ext cx="3344983" cy="250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34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517" y="3573016"/>
            <a:ext cx="4108947" cy="308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PICT5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33117">
            <a:off x="512190" y="66100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04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4021" y="143254"/>
            <a:ext cx="4200467" cy="315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0517" y="476672"/>
            <a:ext cx="721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 und die Unterhaltung!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Рисунок 6" descr="P10600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949889">
            <a:off x="5379802" y="3885173"/>
            <a:ext cx="3276526" cy="2457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Fotos\Германия 2011\Würzburg\DSC044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122" y="2204863"/>
            <a:ext cx="3623685" cy="2717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1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60848"/>
            <a:ext cx="4440535" cy="345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37538"/>
            <a:ext cx="7221849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Сотрудничество с Фондом</a:t>
            </a:r>
          </a:p>
          <a:p>
            <a:pPr algn="ctr"/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и</a:t>
            </a:r>
            <a:r>
              <a:rPr lang="ru-RU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м. Роберта Бош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C:\Users\Oparins\Desktop\logo3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475234" cy="1462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5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3" descr="Logo_Robert_Bosch_Stiftung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907" y="281528"/>
            <a:ext cx="5688251" cy="10001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3153" y="1281660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Сотрудничество с Фондом длилось 13 лет, на протяжении которых лекторы из Германии преподавали в нашем университете. Преподаватели кафедры прошли многочисленные курсы повышения квалификации в Германии. 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 descr="http://cs4975.userapi.com/u59055191/99473386/x_3f2b0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037" y="2204864"/>
            <a:ext cx="3951280" cy="2623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x_850a4f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3734" y="3163946"/>
            <a:ext cx="4867203" cy="3239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Oparins\Desktop\logo3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188640"/>
            <a:ext cx="1349104" cy="133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874" y="1052736"/>
            <a:ext cx="880284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Добро пожаловать!</a:t>
            </a:r>
          </a:p>
          <a:p>
            <a:pPr algn="ctr"/>
            <a:endParaRPr lang="en-US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Herzlich</a:t>
            </a:r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willkommen</a:t>
            </a:r>
            <a:r>
              <a:rPr lang="en-US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143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280" y="260648"/>
            <a:ext cx="8041440" cy="1872207"/>
          </a:xfrm>
        </p:spPr>
        <p:txBody>
          <a:bodyPr/>
          <a:lstStyle/>
          <a:p>
            <a:r>
              <a:rPr lang="ru-RU" sz="4400" dirty="0" smtClean="0">
                <a:solidFill>
                  <a:srgbClr val="0070C0"/>
                </a:solidFill>
              </a:rPr>
              <a:t>Базы практик </a:t>
            </a:r>
            <a:br>
              <a:rPr lang="ru-RU" sz="4400" dirty="0" smtClean="0">
                <a:solidFill>
                  <a:srgbClr val="0070C0"/>
                </a:solidFill>
              </a:rPr>
            </a:br>
            <a:r>
              <a:rPr lang="ru-RU" sz="4400" dirty="0" smtClean="0">
                <a:solidFill>
                  <a:srgbClr val="0070C0"/>
                </a:solidFill>
              </a:rPr>
              <a:t>и трудоустройство выпускников</a:t>
            </a:r>
            <a:endParaRPr lang="ru-RU" sz="4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32856"/>
            <a:ext cx="7467600" cy="3856869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Промышленные предприятия УР (Концерн «Ижмаш», ОАО «Радиозавод», ОАО «Механический завод», ООО «Айсберг» и т.д.)</a:t>
            </a:r>
          </a:p>
          <a:p>
            <a:r>
              <a:rPr lang="ru-RU" dirty="0" smtClean="0"/>
              <a:t>ГУП «</a:t>
            </a:r>
            <a:r>
              <a:rPr lang="ru-RU" dirty="0" err="1" smtClean="0"/>
              <a:t>Удмуртохота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Административные структуры (Аппарат правительства УР)</a:t>
            </a:r>
          </a:p>
          <a:p>
            <a:r>
              <a:rPr lang="ru-RU" dirty="0" smtClean="0"/>
              <a:t>Средства массовой информации (Радио «Адам», ГТРК «Моя Удмуртия»)</a:t>
            </a:r>
          </a:p>
          <a:p>
            <a:r>
              <a:rPr lang="ru-RU" dirty="0" smtClean="0"/>
              <a:t>Издательство «</a:t>
            </a:r>
            <a:r>
              <a:rPr lang="en-US" dirty="0" smtClean="0"/>
              <a:t>ERGO</a:t>
            </a:r>
            <a:r>
              <a:rPr lang="ru-RU" dirty="0" smtClean="0"/>
              <a:t>»</a:t>
            </a:r>
          </a:p>
          <a:p>
            <a:r>
              <a:rPr lang="ru-RU" dirty="0" smtClean="0"/>
              <a:t>Международные фирмы (гг. Ижевск, Москва, С-Петербург)</a:t>
            </a:r>
          </a:p>
          <a:p>
            <a:r>
              <a:rPr lang="ru-RU" dirty="0" smtClean="0"/>
              <a:t>Переводческие </a:t>
            </a:r>
            <a:r>
              <a:rPr lang="ru-RU" dirty="0"/>
              <a:t>бюро </a:t>
            </a:r>
            <a:r>
              <a:rPr lang="ru-RU" dirty="0" smtClean="0"/>
              <a:t>(гг</a:t>
            </a:r>
            <a:r>
              <a:rPr lang="ru-RU" dirty="0"/>
              <a:t>. Ижевск, Москва, С-Петербург</a:t>
            </a:r>
            <a:r>
              <a:rPr lang="ru-RU" dirty="0" smtClean="0"/>
              <a:t>)</a:t>
            </a:r>
          </a:p>
          <a:p>
            <a:r>
              <a:rPr lang="ru-RU" dirty="0" smtClean="0"/>
              <a:t>«Ижевский политехнический колледж»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9540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 нас немецкий можно изучать с нуля!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Первый семестр – интенсивный курс на 72 часа. </a:t>
            </a:r>
          </a:p>
          <a:p>
            <a:r>
              <a:rPr lang="ru-RU" sz="3600" b="1" dirty="0" smtClean="0"/>
              <a:t>Индивидуальный подход для продвинутого уровня. </a:t>
            </a:r>
            <a:endParaRPr lang="ru-RU" sz="3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Дополнительная квалификация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pPr marL="0" indent="0" algn="ctr">
              <a:buNone/>
            </a:pPr>
            <a:r>
              <a:rPr lang="ru-RU" sz="3600" b="1" dirty="0" smtClean="0"/>
              <a:t>Преподаватель иностранных языков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982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Специальные дисциплины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772816"/>
            <a:ext cx="7467600" cy="4216909"/>
          </a:xfrm>
        </p:spPr>
        <p:txBody>
          <a:bodyPr>
            <a:normAutofit/>
          </a:bodyPr>
          <a:lstStyle/>
          <a:p>
            <a:r>
              <a:rPr lang="ru-RU" dirty="0" smtClean="0"/>
              <a:t>Практический курс немецкого языка;</a:t>
            </a:r>
          </a:p>
          <a:p>
            <a:r>
              <a:rPr lang="ru-RU" dirty="0" smtClean="0"/>
              <a:t>Практический курс перевода;</a:t>
            </a:r>
          </a:p>
          <a:p>
            <a:r>
              <a:rPr lang="ru-RU" dirty="0" smtClean="0"/>
              <a:t>Введение в профессию переводчика;</a:t>
            </a:r>
          </a:p>
          <a:p>
            <a:r>
              <a:rPr lang="ru-RU" dirty="0" smtClean="0"/>
              <a:t>Введение в межкультурную коммуникацию;</a:t>
            </a:r>
          </a:p>
          <a:p>
            <a:r>
              <a:rPr lang="ru-RU" dirty="0" smtClean="0"/>
              <a:t>Мировая литература;</a:t>
            </a:r>
          </a:p>
          <a:p>
            <a:r>
              <a:rPr lang="ru-RU" dirty="0" smtClean="0"/>
              <a:t>Второй иностранный язык (английский)</a:t>
            </a:r>
          </a:p>
          <a:p>
            <a:r>
              <a:rPr lang="ru-RU" dirty="0" smtClean="0"/>
              <a:t>Теория и практика устного и письменного перевода и другие курсы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27089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772816"/>
            <a:ext cx="90126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/>
                <a:latin typeface="Calibri" pitchFamily="34" charset="0"/>
                <a:cs typeface="Calibri" pitchFamily="34" charset="0"/>
              </a:rPr>
              <a:t>Студенческий обмен по линии межуниверситетского сотрудничества реализуется в рамках прямых двухсторонних соглашений между </a:t>
            </a:r>
            <a:r>
              <a:rPr lang="ru-RU" sz="2000" dirty="0" err="1" smtClean="0">
                <a:effectLst/>
                <a:latin typeface="Calibri" pitchFamily="34" charset="0"/>
                <a:cs typeface="Calibri" pitchFamily="34" charset="0"/>
              </a:rPr>
              <a:t>УдГУ</a:t>
            </a:r>
            <a:r>
              <a:rPr lang="ru-RU" sz="2000" dirty="0" smtClean="0">
                <a:effectLst/>
                <a:latin typeface="Calibri" pitchFamily="34" charset="0"/>
                <a:cs typeface="Calibri" pitchFamily="34" charset="0"/>
              </a:rPr>
              <a:t> и университетами других стран и предполагает обучение за рубежом с возможностью </a:t>
            </a:r>
            <a:r>
              <a:rPr lang="ru-RU" sz="2000" dirty="0" err="1" smtClean="0">
                <a:effectLst/>
                <a:latin typeface="Calibri" pitchFamily="34" charset="0"/>
                <a:cs typeface="Calibri" pitchFamily="34" charset="0"/>
              </a:rPr>
              <a:t>перезачёта</a:t>
            </a:r>
            <a:r>
              <a:rPr lang="ru-RU" sz="2000" dirty="0" smtClean="0">
                <a:effectLst/>
                <a:latin typeface="Calibri" pitchFamily="34" charset="0"/>
                <a:cs typeface="Calibri" pitchFamily="34" charset="0"/>
              </a:rPr>
              <a:t> пройденных дисциплин.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   • </a:t>
            </a:r>
            <a:r>
              <a:rPr lang="ru-RU" sz="3200" dirty="0" err="1" smtClean="0">
                <a:latin typeface="Calibri" pitchFamily="34" charset="0"/>
                <a:cs typeface="Calibri" pitchFamily="34" charset="0"/>
              </a:rPr>
              <a:t>Люнебургский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 университет (Германия)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   • Германская служба академических обменов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DAAD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   •  Институт им. Гете  </a:t>
            </a:r>
          </a:p>
          <a:p>
            <a:r>
              <a:rPr lang="ru-RU" sz="3200" dirty="0" smtClean="0">
                <a:latin typeface="Calibri" pitchFamily="34" charset="0"/>
                <a:cs typeface="Calibri" pitchFamily="34" charset="0"/>
              </a:rPr>
              <a:t>    • Фонд им. Роберта Боша</a:t>
            </a:r>
          </a:p>
          <a:p>
            <a:endParaRPr lang="ru-RU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27651"/>
            <a:ext cx="72362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Международные связи</a:t>
            </a:r>
            <a:endParaRPr lang="en-US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Picture 2" descr="C:\Users\Oparins\Desktop\logo3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493120" cy="14799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3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554" y="119534"/>
            <a:ext cx="61481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Сотрудничество с </a:t>
            </a:r>
            <a:r>
              <a:rPr lang="ru-RU" sz="3200" b="1" dirty="0" err="1" smtClean="0">
                <a:latin typeface="Calibri" pitchFamily="34" charset="0"/>
                <a:cs typeface="Calibri" pitchFamily="34" charset="0"/>
              </a:rPr>
              <a:t>Люнебургским</a:t>
            </a: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ru-RU" sz="3200" b="1" dirty="0">
                <a:latin typeface="Calibri" pitchFamily="34" charset="0"/>
                <a:cs typeface="Calibri" pitchFamily="34" charset="0"/>
              </a:rPr>
              <a:t>у</a:t>
            </a:r>
            <a:r>
              <a:rPr lang="ru-RU" sz="3200" b="1" dirty="0" smtClean="0">
                <a:latin typeface="Calibri" pitchFamily="34" charset="0"/>
                <a:cs typeface="Calibri" pitchFamily="34" charset="0"/>
              </a:rPr>
              <a:t>ниверситетом </a:t>
            </a:r>
            <a:endParaRPr lang="ru-RU" sz="3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C:\Users\USER\Desktop\Fotos\ГЕРМАНИЯ\Lüneburg\DSC02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28251" cy="5121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Oparins\Desktop\logo3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16632"/>
            <a:ext cx="1421112" cy="1408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32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otos\ГЕРМАНИЯ\Lüneburg\DSC02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644"/>
            <a:ext cx="4374262" cy="3280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Fotos\ГЕРМАНИЯ\Lüneburg\DSC03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8" y="3356992"/>
            <a:ext cx="4379978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Fotos\ГЕРМАНИЯ\Berlin\DSC02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Fotos\ГЕРМАНИЯ\Lüneburg\DSC025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2006"/>
            <a:ext cx="4379980" cy="328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Тетрадь для рисования</Template>
  <TotalTime>663</TotalTime>
  <Words>484</Words>
  <Application>Microsoft Office PowerPoint</Application>
  <PresentationFormat>Экран (4:3)</PresentationFormat>
  <Paragraphs>80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Sketchbook</vt:lpstr>
      <vt:lpstr>Презентация PowerPoint</vt:lpstr>
      <vt:lpstr>Презентация PowerPoint</vt:lpstr>
      <vt:lpstr>Базы практик  и трудоустройство выпускников</vt:lpstr>
      <vt:lpstr>У нас немецкий можно изучать с нуля!</vt:lpstr>
      <vt:lpstr>Дополнительная квалификация</vt:lpstr>
      <vt:lpstr>Специальные дисциплины</vt:lpstr>
      <vt:lpstr>Презентация PowerPoint</vt:lpstr>
      <vt:lpstr>Презентация PowerPoint</vt:lpstr>
      <vt:lpstr>Презентация PowerPoint</vt:lpstr>
      <vt:lpstr>Презентация PowerPoint</vt:lpstr>
      <vt:lpstr>Стипендиальные программы DAAD</vt:lpstr>
      <vt:lpstr>Ознакомительная поездка студенческих групп в Германию 2018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69</cp:revision>
  <dcterms:created xsi:type="dcterms:W3CDTF">2012-03-20T15:58:12Z</dcterms:created>
  <dcterms:modified xsi:type="dcterms:W3CDTF">2020-11-30T07:20:54Z</dcterms:modified>
</cp:coreProperties>
</file>