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316" r:id="rId3"/>
    <p:sldId id="310" r:id="rId4"/>
    <p:sldId id="302" r:id="rId5"/>
    <p:sldId id="292" r:id="rId6"/>
    <p:sldId id="293" r:id="rId7"/>
    <p:sldId id="294" r:id="rId8"/>
    <p:sldId id="315" r:id="rId9"/>
    <p:sldId id="308" r:id="rId10"/>
    <p:sldId id="318" r:id="rId11"/>
    <p:sldId id="309" r:id="rId12"/>
    <p:sldId id="307" r:id="rId13"/>
    <p:sldId id="317" r:id="rId14"/>
    <p:sldId id="319" r:id="rId15"/>
    <p:sldId id="297" r:id="rId16"/>
    <p:sldId id="320" r:id="rId17"/>
    <p:sldId id="296" r:id="rId18"/>
    <p:sldId id="276" r:id="rId19"/>
    <p:sldId id="300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91" autoAdjust="0"/>
    <p:restoredTop sz="98932" autoAdjust="0"/>
  </p:normalViewPr>
  <p:slideViewPr>
    <p:cSldViewPr>
      <p:cViewPr>
        <p:scale>
          <a:sx n="80" d="100"/>
          <a:sy n="80" d="100"/>
        </p:scale>
        <p:origin x="-2430" y="-7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4683850-437B-43AD-9028-51B2C586D9B1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2E54F63-E53F-4DA2-B581-D52403054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A233F-BECD-484E-BEC7-67BFEF6B2A4D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61D85-F42E-4713-8DD8-A1D5B2C59F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4DC2F-FA18-40C4-A746-3FE949A1580D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EAD86-2A02-4975-B9EB-AE5C86A927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C78EBD2-FD9C-48C4-8586-D3541C273071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7AC4A58-18BB-4DC7-88CD-000937740A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87C8E-6FD8-4582-977F-D1FFD8932C9B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6662D-5791-4612-BC2A-34EC6E059C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F326D9-D0F2-4970-9125-B7D282CC1B77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2DA2CCD-1F82-4E9F-95B5-6481FF62A1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E9926C4-98EE-4BE9-BF8D-C1C3564A23E3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590819C-FCA8-4AE4-87AB-A8A8BFC0C0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F5E898E-6781-4526-AFB8-5E64B12F1634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93F8B85-15E0-43FC-8ADC-D6B46D5B98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CE1EA67-EB5A-45B0-8744-1E4C341971B7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8EE707-032D-4051-851A-BFBB06D2CE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7293A-4E5C-452B-A564-C453103124D3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8399F-5577-4DE0-AFE1-8035460ABE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5F963D-4D2F-411B-9AB1-158F5CE41044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84A506-66C9-48AD-9077-2816CB47B4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229925D-0143-4BA4-A04D-F2D8862046E5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25FF635-DA82-422E-BD57-8C1AFC4DE5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F6C8052-7A07-4F07-A641-D317E747B8A3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47C8330-9D20-400B-BA64-FA1321BF09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1" r:id="rId2"/>
    <p:sldLayoutId id="2147483757" r:id="rId3"/>
    <p:sldLayoutId id="2147483758" r:id="rId4"/>
    <p:sldLayoutId id="2147483759" r:id="rId5"/>
    <p:sldLayoutId id="2147483760" r:id="rId6"/>
    <p:sldLayoutId id="2147483752" r:id="rId7"/>
    <p:sldLayoutId id="2147483761" r:id="rId8"/>
    <p:sldLayoutId id="2147483762" r:id="rId9"/>
    <p:sldLayoutId id="2147483753" r:id="rId10"/>
    <p:sldLayoutId id="2147483754" r:id="rId11"/>
    <p:sldLayoutId id="214748375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8184" y="4005064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2021-2022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уч.г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>
          <a:xfrm>
            <a:off x="428596" y="928670"/>
            <a:ext cx="8305800" cy="4525962"/>
          </a:xfrm>
        </p:spPr>
        <p:txBody>
          <a:bodyPr/>
          <a:lstStyle/>
          <a:p>
            <a:pPr algn="ctr">
              <a:buNone/>
            </a:pPr>
            <a:endParaRPr lang="en-US" b="1" dirty="0" smtClean="0">
              <a:latin typeface="Georgia" pitchFamily="18" charset="0"/>
            </a:endParaRP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ea typeface="+mj-ea"/>
                <a:cs typeface="Times New Roman" pitchFamily="18" charset="0"/>
              </a:rPr>
              <a:t>Направление подготовки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ea typeface="+mj-ea"/>
                <a:cs typeface="Times New Roman" pitchFamily="18" charset="0"/>
              </a:rPr>
              <a:t>45.03.01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ea typeface="+mj-ea"/>
                <a:cs typeface="Times New Roman" pitchFamily="18" charset="0"/>
              </a:rPr>
              <a:t>Филология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Зарубежная филология</a:t>
            </a:r>
            <a:endParaRPr lang="ru-RU" sz="3600" b="1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600" b="1" dirty="0" smtClean="0">
              <a:latin typeface="Georgia" pitchFamily="18" charset="0"/>
              <a:cs typeface="Times New Roman" pitchFamily="18" charset="0"/>
            </a:endParaRPr>
          </a:p>
          <a:p>
            <a:pPr marL="109537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4098" name="Picture 2" descr="D:\Desktop\наука+дипломы\кафедра\заведование_кафедрой\ДОД\Логотип синий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404664"/>
            <a:ext cx="1036637" cy="1027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ru-RU" dirty="0" smtClean="0">
                <a:latin typeface="Georgia" pitchFamily="18" charset="0"/>
              </a:rPr>
              <a:t>У нас вы сможете подготовиться и сдать международные </a:t>
            </a:r>
            <a:r>
              <a:rPr lang="ru-RU" dirty="0" smtClean="0">
                <a:latin typeface="Georgia" pitchFamily="18" charset="0"/>
              </a:rPr>
              <a:t>экзамены</a:t>
            </a:r>
            <a:r>
              <a:rPr lang="en-US" dirty="0">
                <a:latin typeface="Georgia" pitchFamily="18" charset="0"/>
              </a:rPr>
              <a:t>:</a:t>
            </a:r>
            <a:endParaRPr lang="en-US" dirty="0" smtClean="0">
              <a:latin typeface="Georgia" pitchFamily="18" charset="0"/>
            </a:endParaRPr>
          </a:p>
          <a:p>
            <a:pPr marL="109537" indent="0">
              <a:buNone/>
            </a:pPr>
            <a:endParaRPr lang="ru-RU" dirty="0" smtClean="0">
              <a:latin typeface="Georgia" pitchFamily="18" charset="0"/>
            </a:endParaRPr>
          </a:p>
          <a:p>
            <a:r>
              <a:rPr lang="ru-RU" dirty="0" smtClean="0">
                <a:latin typeface="Georgia" pitchFamily="18" charset="0"/>
              </a:rPr>
              <a:t>по испанскому языку </a:t>
            </a:r>
            <a:r>
              <a:rPr lang="en-US" dirty="0" smtClean="0">
                <a:latin typeface="Georgia" pitchFamily="18" charset="0"/>
              </a:rPr>
              <a:t>DELE</a:t>
            </a:r>
            <a:endParaRPr lang="ru-RU" dirty="0" smtClean="0">
              <a:latin typeface="Georgia" pitchFamily="18" charset="0"/>
            </a:endParaRPr>
          </a:p>
          <a:p>
            <a:r>
              <a:rPr lang="ru-RU" dirty="0">
                <a:latin typeface="Georgia" pitchFamily="18" charset="0"/>
              </a:rPr>
              <a:t>по французскому языку </a:t>
            </a:r>
            <a:r>
              <a:rPr lang="en-US" dirty="0">
                <a:latin typeface="Georgia" pitchFamily="18" charset="0"/>
              </a:rPr>
              <a:t>DELF/ DALF</a:t>
            </a:r>
          </a:p>
          <a:p>
            <a:r>
              <a:rPr lang="ru-RU" dirty="0" smtClean="0">
                <a:latin typeface="Georgia" pitchFamily="18" charset="0"/>
              </a:rPr>
              <a:t>по английскому языку </a:t>
            </a:r>
            <a:r>
              <a:rPr lang="en-US" dirty="0" smtClean="0">
                <a:latin typeface="Georgia" pitchFamily="18" charset="0"/>
              </a:rPr>
              <a:t>IELTS</a:t>
            </a:r>
            <a:endParaRPr lang="ru-RU" dirty="0" smtClean="0">
              <a:latin typeface="Georgia" pitchFamily="18" charset="0"/>
            </a:endParaRPr>
          </a:p>
          <a:p>
            <a:r>
              <a:rPr lang="ru-RU" dirty="0" smtClean="0">
                <a:latin typeface="Georgia" pitchFamily="18" charset="0"/>
              </a:rPr>
              <a:t>по немецкому </a:t>
            </a:r>
            <a:r>
              <a:rPr lang="ru-RU" dirty="0" smtClean="0">
                <a:latin typeface="Georgia" pitchFamily="18" charset="0"/>
              </a:rPr>
              <a:t>языку</a:t>
            </a:r>
            <a:endParaRPr lang="en-US" dirty="0" smtClean="0">
              <a:latin typeface="Georgia" pitchFamily="18" charset="0"/>
            </a:endParaRPr>
          </a:p>
          <a:p>
            <a:pPr marL="109537" indent="0">
              <a:buNone/>
            </a:pPr>
            <a:r>
              <a:rPr lang="en-US" dirty="0">
                <a:latin typeface="Georgia" pitchFamily="18" charset="0"/>
              </a:rPr>
              <a:t> </a:t>
            </a:r>
            <a:r>
              <a:rPr lang="ru-RU" dirty="0" smtClean="0">
                <a:latin typeface="Georgia" pitchFamily="18" charset="0"/>
              </a:rPr>
              <a:t>(</a:t>
            </a:r>
            <a:r>
              <a:rPr lang="ru-RU" dirty="0" smtClean="0">
                <a:latin typeface="Georgia" pitchFamily="18" charset="0"/>
              </a:rPr>
              <a:t>экзамены института Гёте) 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Международные экзамены 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3015" y="4269844"/>
            <a:ext cx="4100985" cy="25649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4653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600" dirty="0">
                <a:solidFill>
                  <a:schemeClr val="accent1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Наши</a:t>
            </a:r>
            <a:r>
              <a:rPr lang="ru-RU" b="0" dirty="0" smtClean="0">
                <a:effectLst/>
                <a:latin typeface="Georgia" pitchFamily="18" charset="0"/>
              </a:rPr>
              <a:t>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партнеры</a:t>
            </a:r>
          </a:p>
        </p:txBody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8229600" cy="4594324"/>
          </a:xfrm>
        </p:spPr>
        <p:txBody>
          <a:bodyPr/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Французский институт в Москве 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Посольство Франции в России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Посольство Испании в России 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Международное агентство по высшему образованию во Франции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CampusFrance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Альянс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Франсез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(Пермь)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Институт Сервантеса в Москве </a:t>
            </a:r>
          </a:p>
          <a:p>
            <a:pPr>
              <a:lnSpc>
                <a:spcPct val="90000"/>
              </a:lnSpc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09537" indent="0">
              <a:lnSpc>
                <a:spcPct val="90000"/>
              </a:lnSpc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sz="2300" dirty="0" smtClean="0"/>
          </a:p>
          <a:p>
            <a:pPr>
              <a:lnSpc>
                <a:spcPct val="90000"/>
              </a:lnSpc>
            </a:pPr>
            <a:endParaRPr lang="ru-RU" sz="2300" dirty="0" smtClean="0"/>
          </a:p>
        </p:txBody>
      </p:sp>
      <p:pic>
        <p:nvPicPr>
          <p:cNvPr id="5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2120" y="4797152"/>
            <a:ext cx="277177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910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42984"/>
            <a:ext cx="7211144" cy="4525962"/>
          </a:xfrm>
        </p:spPr>
        <p:txBody>
          <a:bodyPr/>
          <a:lstStyle/>
          <a:p>
            <a:pPr eaLnBrk="1" hangingPunct="1"/>
            <a:endParaRPr lang="ru-RU" dirty="0" smtClean="0">
              <a:latin typeface="Arial" charset="0"/>
            </a:endParaRPr>
          </a:p>
          <a:p>
            <a:pPr eaLnBrk="1" hangingPunct="1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фонетические и поэтические конкурсы по первому, второму и третьему ИЯ</a:t>
            </a:r>
          </a:p>
          <a:p>
            <a:pPr eaLnBrk="1" hangingPunct="1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языковые  конкурсы и Олимпиады </a:t>
            </a:r>
          </a:p>
          <a:p>
            <a:pPr eaLnBrk="1" hangingPunct="1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страноведческие викторины, лекции, мини-конференции</a:t>
            </a:r>
          </a:p>
          <a:p>
            <a:pPr eaLnBrk="1" hangingPunct="1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День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мультилингва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(проект «Имидж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мультилингва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»)</a:t>
            </a:r>
          </a:p>
          <a:p>
            <a:pPr eaLnBrk="1" hangingPunct="1">
              <a:buFont typeface="Wingdings 3" pitchFamily="18" charset="2"/>
              <a:buNone/>
            </a:pP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304800"/>
            <a:ext cx="8712968" cy="96396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Georgia" pitchFamily="18" charset="0"/>
              </a:rPr>
              <a:t> 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Творческая</a:t>
            </a:r>
            <a:r>
              <a:rPr lang="ru-RU" sz="3600" dirty="0" smtClean="0">
                <a:latin typeface="Georgia" pitchFamily="18" charset="0"/>
              </a:rPr>
              <a:t>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реализация</a:t>
            </a:r>
            <a:r>
              <a:rPr lang="ru-RU" sz="3600" dirty="0" smtClean="0">
                <a:latin typeface="Georgia" pitchFamily="18" charset="0"/>
              </a:rPr>
              <a:t>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студентов</a:t>
            </a:r>
            <a:r>
              <a:rPr lang="ru-RU" sz="3600" dirty="0" smtClean="0">
                <a:latin typeface="Georgia" pitchFamily="18" charset="0"/>
              </a:rPr>
              <a:t/>
            </a:r>
            <a:br>
              <a:rPr lang="ru-RU" sz="3600" dirty="0" smtClean="0">
                <a:latin typeface="Georgia" pitchFamily="18" charset="0"/>
              </a:rPr>
            </a:br>
            <a:r>
              <a:rPr lang="ru-RU" sz="3600" dirty="0" smtClean="0">
                <a:latin typeface="Georgia" pitchFamily="18" charset="0"/>
              </a:rPr>
              <a:t>  </a:t>
            </a:r>
            <a:endParaRPr lang="ru-RU" sz="3600" dirty="0">
              <a:solidFill>
                <a:schemeClr val="accent1">
                  <a:lumMod val="50000"/>
                </a:schemeClr>
              </a:solidFill>
              <a:effectLst/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ZHVohMZUO3Q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060848"/>
            <a:ext cx="1548458" cy="3744416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412102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Georgia" pitchFamily="18" charset="0"/>
              </a:rPr>
              <a:t>Театральные постановки 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3074" name="Picture 2" descr="C:\Users\User\Desktop\FgKdnKwEeMQ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29644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xOQln-uKrH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04864"/>
            <a:ext cx="403860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352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accent1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Наши</a:t>
            </a:r>
            <a:r>
              <a:rPr lang="ru-RU" sz="3600" dirty="0">
                <a:latin typeface="Georgia" pitchFamily="18" charset="0"/>
              </a:rPr>
              <a:t>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выпускники</a:t>
            </a:r>
            <a:endParaRPr lang="ru-RU" sz="36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i="1" dirty="0">
                <a:latin typeface="Georgia" pitchFamily="18" charset="0"/>
                <a:cs typeface="Times New Roman" pitchFamily="18" charset="0"/>
              </a:rPr>
              <a:t>Наталья Вахрушева</a:t>
            </a:r>
            <a:r>
              <a:rPr lang="fr-FR" b="1" i="1" dirty="0">
                <a:latin typeface="Georgia" pitchFamily="18" charset="0"/>
                <a:cs typeface="Times New Roman" pitchFamily="18" charset="0"/>
              </a:rPr>
              <a:t>,</a:t>
            </a:r>
            <a:r>
              <a:rPr lang="fr-FR" b="1" dirty="0">
                <a:latin typeface="Georgia" pitchFamily="18" charset="0"/>
                <a:cs typeface="Times New Roman" pitchFamily="18" charset="0"/>
              </a:rPr>
              <a:t/>
            </a:r>
            <a:br>
              <a:rPr lang="fr-FR" b="1" dirty="0">
                <a:latin typeface="Georgia" pitchFamily="18" charset="0"/>
                <a:cs typeface="Times New Roman" pitchFamily="18" charset="0"/>
              </a:rPr>
            </a:br>
            <a:r>
              <a:rPr lang="fr-FR" dirty="0">
                <a:latin typeface="Georgia" pitchFamily="18" charset="0"/>
                <a:cs typeface="Times New Roman" pitchFamily="18" charset="0"/>
              </a:rPr>
              <a:t/>
            </a:r>
            <a:br>
              <a:rPr lang="fr-FR" dirty="0">
                <a:latin typeface="Georgia" pitchFamily="18" charset="0"/>
                <a:cs typeface="Times New Roman" pitchFamily="18" charset="0"/>
              </a:rPr>
            </a:br>
            <a:r>
              <a:rPr lang="ru-RU" dirty="0">
                <a:latin typeface="Georgia" pitchFamily="18" charset="0"/>
                <a:cs typeface="Times New Roman" pitchFamily="18" charset="0"/>
              </a:rPr>
              <a:t>Женевский университет, филологический факультет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7" name="Содержимое 3" descr="130595925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r="24657"/>
          <a:stretch>
            <a:fillRect/>
          </a:stretch>
        </p:blipFill>
        <p:spPr>
          <a:xfrm>
            <a:off x="457200" y="1484785"/>
            <a:ext cx="4038600" cy="4258274"/>
          </a:xfrm>
        </p:spPr>
      </p:pic>
    </p:spTree>
    <p:extLst>
      <p:ext uri="{BB962C8B-B14F-4D97-AF65-F5344CB8AC3E}">
        <p14:creationId xmlns:p14="http://schemas.microsoft.com/office/powerpoint/2010/main" val="2827784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err="1" smtClean="0">
                <a:latin typeface="Georgia" pitchFamily="18" charset="0"/>
              </a:rPr>
              <a:t>Акборисова</a:t>
            </a:r>
            <a:r>
              <a:rPr lang="ru-RU" sz="2400" b="1" dirty="0" smtClean="0">
                <a:latin typeface="Georgia" pitchFamily="18" charset="0"/>
              </a:rPr>
              <a:t> Елена:  </a:t>
            </a:r>
            <a:r>
              <a:rPr lang="ru-RU" sz="2400" dirty="0" smtClean="0">
                <a:latin typeface="Georgia" pitchFamily="18" charset="0"/>
              </a:rPr>
              <a:t>Париж</a:t>
            </a:r>
          </a:p>
          <a:p>
            <a:pPr>
              <a:buFont typeface="Wingdings 3" pitchFamily="18" charset="2"/>
              <a:buNone/>
            </a:pPr>
            <a:r>
              <a:rPr lang="ru-RU" sz="2400" dirty="0" smtClean="0">
                <a:latin typeface="Georgia" pitchFamily="18" charset="0"/>
              </a:rPr>
              <a:t>   обучение в </a:t>
            </a:r>
            <a:r>
              <a:rPr lang="fr-FR" sz="2400" dirty="0" smtClean="0">
                <a:latin typeface="Georgia" pitchFamily="18" charset="0"/>
              </a:rPr>
              <a:t>INALCO (Institut Nationale des Langues et Cultures Orientales ) </a:t>
            </a:r>
            <a:r>
              <a:rPr lang="ru-RU" sz="2400" dirty="0" smtClean="0">
                <a:latin typeface="Georgia" pitchFamily="18" charset="0"/>
              </a:rPr>
              <a:t>в</a:t>
            </a:r>
            <a:r>
              <a:rPr lang="fr-FR" sz="2400" dirty="0" smtClean="0">
                <a:latin typeface="Georgia" pitchFamily="18" charset="0"/>
              </a:rPr>
              <a:t> </a:t>
            </a:r>
            <a:r>
              <a:rPr lang="ru-RU" sz="2400" dirty="0" smtClean="0">
                <a:latin typeface="Georgia" pitchFamily="18" charset="0"/>
              </a:rPr>
              <a:t>исследовательской</a:t>
            </a:r>
            <a:r>
              <a:rPr lang="fr-FR" sz="2400" dirty="0" smtClean="0">
                <a:latin typeface="Georgia" pitchFamily="18" charset="0"/>
              </a:rPr>
              <a:t> </a:t>
            </a:r>
            <a:r>
              <a:rPr lang="ru-RU" sz="2400" dirty="0" smtClean="0">
                <a:latin typeface="Georgia" pitchFamily="18" charset="0"/>
              </a:rPr>
              <a:t>группе</a:t>
            </a:r>
            <a:r>
              <a:rPr lang="fr-FR" sz="2400" dirty="0" smtClean="0">
                <a:latin typeface="Georgia" pitchFamily="18" charset="0"/>
              </a:rPr>
              <a:t> Pluralité des Langues et des Identités : Didactique, Acquisition, Médiations </a:t>
            </a:r>
            <a:r>
              <a:rPr lang="ru-RU" sz="2400" dirty="0" smtClean="0">
                <a:latin typeface="Georgia" pitchFamily="18" charset="0"/>
              </a:rPr>
              <a:t>на</a:t>
            </a:r>
            <a:r>
              <a:rPr lang="fr-FR" sz="2400" dirty="0" smtClean="0">
                <a:latin typeface="Georgia" pitchFamily="18" charset="0"/>
              </a:rPr>
              <a:t> </a:t>
            </a:r>
            <a:r>
              <a:rPr lang="ru-RU" sz="2400" dirty="0" smtClean="0">
                <a:latin typeface="Georgia" pitchFamily="18" charset="0"/>
              </a:rPr>
              <a:t>первом</a:t>
            </a:r>
            <a:r>
              <a:rPr lang="fr-FR" sz="2400" dirty="0" smtClean="0">
                <a:latin typeface="Georgia" pitchFamily="18" charset="0"/>
              </a:rPr>
              <a:t> </a:t>
            </a:r>
            <a:r>
              <a:rPr lang="ru-RU" sz="2400" dirty="0" smtClean="0">
                <a:latin typeface="Georgia" pitchFamily="18" charset="0"/>
              </a:rPr>
              <a:t>курсе</a:t>
            </a:r>
            <a:r>
              <a:rPr lang="fr-FR" sz="2400" dirty="0" smtClean="0">
                <a:latin typeface="Georgia" pitchFamily="18" charset="0"/>
              </a:rPr>
              <a:t> </a:t>
            </a:r>
            <a:r>
              <a:rPr lang="ru-RU" sz="2400" dirty="0" smtClean="0">
                <a:latin typeface="Georgia" pitchFamily="18" charset="0"/>
              </a:rPr>
              <a:t>аспирантуры. </a:t>
            </a:r>
          </a:p>
          <a:p>
            <a:pPr>
              <a:buFont typeface="Wingdings 3" pitchFamily="18" charset="2"/>
              <a:buNone/>
            </a:pPr>
            <a:r>
              <a:rPr lang="ru-RU" sz="2400" dirty="0" smtClean="0">
                <a:latin typeface="Georgia" pitchFamily="18" charset="0"/>
              </a:rPr>
              <a:t>   </a:t>
            </a:r>
            <a:endParaRPr lang="ru-RU" sz="2400" b="1" dirty="0" smtClean="0">
              <a:latin typeface="Georgia" pitchFamily="18" charset="0"/>
            </a:endParaRPr>
          </a:p>
          <a:p>
            <a:r>
              <a:rPr lang="ru-RU" sz="2400" b="1" dirty="0" err="1" smtClean="0">
                <a:latin typeface="Georgia" pitchFamily="18" charset="0"/>
              </a:rPr>
              <a:t>Ширгазина</a:t>
            </a:r>
            <a:r>
              <a:rPr lang="ru-RU" sz="2400" b="1" dirty="0" smtClean="0">
                <a:latin typeface="Georgia" pitchFamily="18" charset="0"/>
              </a:rPr>
              <a:t> Эльвира</a:t>
            </a:r>
            <a:r>
              <a:rPr lang="ru-RU" sz="2400" dirty="0" smtClean="0">
                <a:latin typeface="Georgia" pitchFamily="18" charset="0"/>
              </a:rPr>
              <a:t>:</a:t>
            </a:r>
            <a:r>
              <a:rPr lang="ru-RU" sz="2400" b="1" dirty="0" smtClean="0">
                <a:latin typeface="Georgia" pitchFamily="18" charset="0"/>
              </a:rPr>
              <a:t> </a:t>
            </a:r>
            <a:r>
              <a:rPr lang="ru-RU" sz="2400" dirty="0" smtClean="0">
                <a:latin typeface="Georgia" pitchFamily="18" charset="0"/>
              </a:rPr>
              <a:t>Ницца</a:t>
            </a:r>
          </a:p>
          <a:p>
            <a:pPr>
              <a:buFont typeface="Wingdings 3" pitchFamily="18" charset="2"/>
              <a:buNone/>
            </a:pPr>
            <a:r>
              <a:rPr lang="ru-RU" sz="2400" dirty="0" smtClean="0">
                <a:latin typeface="Georgia" pitchFamily="18" charset="0"/>
              </a:rPr>
              <a:t>   менеджер по работе с клиентами в сфере страхования.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0537" y="311150"/>
            <a:ext cx="8229601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Наши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выпускники</a:t>
            </a:r>
          </a:p>
        </p:txBody>
      </p:sp>
    </p:spTree>
    <p:extLst>
      <p:ext uri="{BB962C8B-B14F-4D97-AF65-F5344CB8AC3E}">
        <p14:creationId xmlns:p14="http://schemas.microsoft.com/office/powerpoint/2010/main" val="141964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611560" y="274638"/>
            <a:ext cx="761804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accent1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Наши</a:t>
            </a:r>
            <a:r>
              <a:rPr lang="ru-RU" sz="3600" dirty="0">
                <a:latin typeface="Georgia" pitchFamily="18" charset="0"/>
              </a:rPr>
              <a:t>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выпускники</a:t>
            </a:r>
            <a:endParaRPr lang="ru-RU" sz="36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4294967295"/>
          </p:nvPr>
        </p:nvSpPr>
        <p:spPr>
          <a:xfrm>
            <a:off x="4788024" y="1481138"/>
            <a:ext cx="3744416" cy="4525962"/>
          </a:xfrm>
        </p:spPr>
        <p:txBody>
          <a:bodyPr/>
          <a:lstStyle/>
          <a:p>
            <a:r>
              <a:rPr lang="ru-RU" b="1" i="1" dirty="0" smtClean="0">
                <a:latin typeface="Georgia" pitchFamily="18" charset="0"/>
              </a:rPr>
              <a:t>Елизавета Наговицына, </a:t>
            </a:r>
          </a:p>
          <a:p>
            <a:pPr marL="109537" indent="0">
              <a:buNone/>
            </a:pPr>
            <a:r>
              <a:rPr lang="ru-RU" dirty="0" smtClean="0">
                <a:latin typeface="Georgia" pitchFamily="18" charset="0"/>
              </a:rPr>
              <a:t>ассистент преподавателя русского языка в лицее Пьера Корнеля, студентка университета Руан (Франция) </a:t>
            </a:r>
          </a:p>
          <a:p>
            <a:pPr marL="109537" indent="0">
              <a:buNone/>
            </a:pPr>
            <a:endParaRPr lang="ru-RU" dirty="0"/>
          </a:p>
        </p:txBody>
      </p:sp>
      <p:pic>
        <p:nvPicPr>
          <p:cNvPr id="4099" name="Picture 3" descr="C:\Users\User\Desktop\изображение_viber_2020-12-13_19-38-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367240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358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zh-CN" sz="2400" b="1" dirty="0">
                <a:latin typeface="Georgia" pitchFamily="18" charset="0"/>
              </a:rPr>
              <a:t>Ольга Смелова</a:t>
            </a:r>
            <a:r>
              <a:rPr lang="ru-RU" altLang="zh-CN" sz="2400" dirty="0">
                <a:latin typeface="Georgia" pitchFamily="18" charset="0"/>
              </a:rPr>
              <a:t>: г. </a:t>
            </a:r>
            <a:r>
              <a:rPr lang="ru-RU" altLang="zh-CN" sz="2400" dirty="0" err="1">
                <a:latin typeface="Georgia" pitchFamily="18" charset="0"/>
              </a:rPr>
              <a:t>Лорьян</a:t>
            </a:r>
            <a:r>
              <a:rPr lang="ru-RU" altLang="zh-CN" sz="2400" dirty="0">
                <a:latin typeface="Georgia" pitchFamily="18" charset="0"/>
              </a:rPr>
              <a:t> (Бретань, Франция), магистратура в университете, преподавательская деятельность в частных школах Франции</a:t>
            </a:r>
          </a:p>
          <a:p>
            <a:endParaRPr lang="ru-RU" altLang="zh-CN" sz="2400" b="1" dirty="0">
              <a:latin typeface="Georgia" pitchFamily="18" charset="0"/>
            </a:endParaRPr>
          </a:p>
          <a:p>
            <a:pPr>
              <a:spcBef>
                <a:spcPts val="1200"/>
              </a:spcBef>
            </a:pPr>
            <a:r>
              <a:rPr lang="ru-RU" sz="2400" b="1" dirty="0" err="1" smtClean="0">
                <a:latin typeface="Georgia" pitchFamily="18" charset="0"/>
              </a:rPr>
              <a:t>Эльвина</a:t>
            </a:r>
            <a:r>
              <a:rPr lang="ru-RU" sz="2400" b="1" dirty="0" smtClean="0">
                <a:latin typeface="Georgia" pitchFamily="18" charset="0"/>
              </a:rPr>
              <a:t> </a:t>
            </a:r>
            <a:r>
              <a:rPr lang="ru-RU" sz="2400" b="1" dirty="0" err="1" smtClean="0">
                <a:latin typeface="Georgia" pitchFamily="18" charset="0"/>
              </a:rPr>
              <a:t>Габизинова</a:t>
            </a:r>
            <a:r>
              <a:rPr lang="ru-RU" sz="2400" dirty="0" smtClean="0">
                <a:latin typeface="Georgia" pitchFamily="18" charset="0"/>
              </a:rPr>
              <a:t> : Москва, </a:t>
            </a:r>
          </a:p>
          <a:p>
            <a:pPr>
              <a:buFont typeface="Wingdings 3" pitchFamily="18" charset="2"/>
              <a:buNone/>
            </a:pPr>
            <a:r>
              <a:rPr lang="ru-RU" sz="2400" dirty="0" smtClean="0">
                <a:latin typeface="Georgia" pitchFamily="18" charset="0"/>
              </a:rPr>
              <a:t>   референт-переводчик в компании </a:t>
            </a:r>
            <a:r>
              <a:rPr lang="fr-FR" sz="2400" dirty="0" smtClean="0">
                <a:latin typeface="Georgia" pitchFamily="18" charset="0"/>
              </a:rPr>
              <a:t>Crosspoint</a:t>
            </a:r>
            <a:r>
              <a:rPr lang="ru-RU" sz="2400" dirty="0" smtClean="0">
                <a:latin typeface="Georgia" pitchFamily="18" charset="0"/>
              </a:rPr>
              <a:t>  </a:t>
            </a:r>
            <a:r>
              <a:rPr lang="fr-FR" sz="2400" dirty="0" smtClean="0">
                <a:latin typeface="Georgia" pitchFamily="18" charset="0"/>
              </a:rPr>
              <a:t>group of companies</a:t>
            </a:r>
            <a:r>
              <a:rPr lang="ru-RU" sz="2400" dirty="0" smtClean="0">
                <a:latin typeface="Georgia" pitchFamily="18" charset="0"/>
              </a:rPr>
              <a:t> (французский язык и английский языки)</a:t>
            </a:r>
          </a:p>
          <a:p>
            <a:pPr>
              <a:buFont typeface="Wingdings 3" pitchFamily="18" charset="2"/>
              <a:buNone/>
            </a:pPr>
            <a:endParaRPr lang="ru-RU" sz="2400" b="1" dirty="0" smtClean="0">
              <a:latin typeface="Georgia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2400" b="1" dirty="0" smtClean="0">
                <a:latin typeface="Georgia" pitchFamily="18" charset="0"/>
              </a:rPr>
              <a:t>Тихонова Татьяна: </a:t>
            </a:r>
            <a:r>
              <a:rPr lang="ru-RU" sz="2400" dirty="0" smtClean="0">
                <a:latin typeface="Georgia" pitchFamily="18" charset="0"/>
              </a:rPr>
              <a:t>Ижевск,</a:t>
            </a:r>
            <a:r>
              <a:rPr lang="ru-RU" sz="2400" b="1" dirty="0" smtClean="0">
                <a:latin typeface="Georgia" pitchFamily="18" charset="0"/>
              </a:rPr>
              <a:t> </a:t>
            </a:r>
            <a:r>
              <a:rPr lang="ru-RU" sz="2400" dirty="0" smtClean="0">
                <a:latin typeface="Georgia" pitchFamily="18" charset="0"/>
              </a:rPr>
              <a:t>ООО </a:t>
            </a:r>
            <a:r>
              <a:rPr lang="ru-RU" sz="2400" dirty="0" err="1">
                <a:latin typeface="Georgia" pitchFamily="18" charset="0"/>
              </a:rPr>
              <a:t>ББГлобал</a:t>
            </a:r>
            <a:r>
              <a:rPr lang="ru-RU" sz="2400" dirty="0">
                <a:latin typeface="Georgia" pitchFamily="18" charset="0"/>
              </a:rPr>
              <a:t>, специалист по внешнеэкономической </a:t>
            </a:r>
            <a:r>
              <a:rPr lang="ru-RU" sz="2400" dirty="0" smtClean="0">
                <a:latin typeface="Georgia" pitchFamily="18" charset="0"/>
              </a:rPr>
              <a:t>деятельности </a:t>
            </a:r>
          </a:p>
          <a:p>
            <a:pPr marL="109537" indent="0">
              <a:spcBef>
                <a:spcPts val="600"/>
              </a:spcBef>
              <a:buNone/>
            </a:pPr>
            <a:endParaRPr lang="ru-RU" sz="2400" dirty="0">
              <a:latin typeface="Georgia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>
                <a:solidFill>
                  <a:schemeClr val="accent1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Наши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выпускники</a:t>
            </a:r>
          </a:p>
        </p:txBody>
      </p:sp>
    </p:spTree>
    <p:extLst>
      <p:ext uri="{BB962C8B-B14F-4D97-AF65-F5344CB8AC3E}">
        <p14:creationId xmlns:p14="http://schemas.microsoft.com/office/powerpoint/2010/main" val="83112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ea typeface="+mj-ea"/>
                <a:cs typeface="Times New Roman" pitchFamily="18" charset="0"/>
              </a:rPr>
              <a:t>Мультилингвальный</a:t>
            </a:r>
            <a:r>
              <a:rPr lang="ru-RU" sz="3600" b="1" dirty="0" smtClean="0">
                <a:solidFill>
                  <a:schemeClr val="accent1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ea typeface="+mj-ea"/>
                <a:cs typeface="Times New Roman" pitchFamily="18" charset="0"/>
              </a:rPr>
              <a:t>мир</a:t>
            </a:r>
          </a:p>
          <a:p>
            <a:pPr algn="ctr">
              <a:buNone/>
            </a:pPr>
            <a:endParaRPr lang="ru-RU" sz="3600" b="1" dirty="0" smtClean="0">
              <a:solidFill>
                <a:schemeClr val="accent1"/>
              </a:solidFill>
              <a:latin typeface="Georgia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ea typeface="+mj-ea"/>
                <a:cs typeface="Times New Roman" pitchFamily="18" charset="0"/>
              </a:rPr>
              <a:t>ждет</a:t>
            </a:r>
            <a:r>
              <a:rPr lang="ru-RU" sz="3600" b="1" dirty="0" smtClean="0">
                <a:solidFill>
                  <a:schemeClr val="accent1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ea typeface="+mj-ea"/>
                <a:cs typeface="Times New Roman" pitchFamily="18" charset="0"/>
              </a:rPr>
              <a:t>вас!!!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8184" y="4005064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600" dirty="0">
                <a:solidFill>
                  <a:schemeClr val="accent1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Контакты</a:t>
            </a:r>
          </a:p>
        </p:txBody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 3" pitchFamily="18" charset="2"/>
              <a:buNone/>
            </a:pPr>
            <a:r>
              <a:rPr lang="ru-RU" sz="3200" b="1" i="1" dirty="0" smtClean="0">
                <a:latin typeface="Georgia" pitchFamily="18" charset="0"/>
              </a:rPr>
              <a:t>Зав.кафедрой – </a:t>
            </a:r>
            <a:r>
              <a:rPr lang="ru-RU" sz="3200" b="1" i="1" dirty="0" err="1" smtClean="0">
                <a:latin typeface="Georgia" pitchFamily="18" charset="0"/>
              </a:rPr>
              <a:t>к.филол.н</a:t>
            </a:r>
            <a:r>
              <a:rPr lang="ru-RU" sz="3200" b="1" i="1" dirty="0" smtClean="0">
                <a:latin typeface="Georgia" pitchFamily="18" charset="0"/>
              </a:rPr>
              <a:t>., доцент </a:t>
            </a:r>
          </a:p>
          <a:p>
            <a:pPr algn="ctr">
              <a:buFont typeface="Wingdings 3" pitchFamily="18" charset="2"/>
              <a:buNone/>
            </a:pPr>
            <a:r>
              <a:rPr lang="ru-RU" sz="3200" b="1" i="1" dirty="0" smtClean="0">
                <a:latin typeface="Georgia" pitchFamily="18" charset="0"/>
              </a:rPr>
              <a:t>Федорова Ирина Александровна </a:t>
            </a:r>
          </a:p>
          <a:p>
            <a:pPr algn="ctr">
              <a:buFont typeface="Wingdings 3" pitchFamily="18" charset="2"/>
              <a:buNone/>
            </a:pPr>
            <a:endParaRPr lang="ru-RU" sz="3200" i="1" dirty="0" smtClean="0">
              <a:latin typeface="Georgia" pitchFamily="18" charset="0"/>
            </a:endParaRP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тел. (3412) 916-174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e-mail: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paris_madrid@mail.ru </a:t>
            </a: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 корп.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УдГУ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ауд. 32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endParaRPr lang="ru-RU" sz="3600" dirty="0" smtClean="0">
              <a:latin typeface="Times New Roman" pitchFamily="18" charset="0"/>
            </a:endParaRPr>
          </a:p>
          <a:p>
            <a:endParaRPr lang="en-US" sz="3200" dirty="0" smtClean="0">
              <a:latin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3" y="4149080"/>
            <a:ext cx="2000264" cy="1981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170388"/>
          </a:xfrm>
        </p:spPr>
        <p:txBody>
          <a:bodyPr/>
          <a:lstStyle/>
          <a:p>
            <a:pPr marL="109537" indent="0" algn="ctr">
              <a:buNone/>
            </a:pPr>
            <a:r>
              <a:rPr lang="ru-RU" sz="2400" b="1" dirty="0" err="1" smtClean="0">
                <a:latin typeface="Georgia" pitchFamily="18" charset="0"/>
              </a:rPr>
              <a:t>Мультилингвальное</a:t>
            </a:r>
            <a:r>
              <a:rPr lang="ru-RU" sz="2400" b="1" dirty="0" smtClean="0">
                <a:latin typeface="Georgia" pitchFamily="18" charset="0"/>
              </a:rPr>
              <a:t> </a:t>
            </a:r>
            <a:r>
              <a:rPr lang="ru-RU" sz="2400" b="1" dirty="0" smtClean="0">
                <a:latin typeface="Georgia" pitchFamily="18" charset="0"/>
              </a:rPr>
              <a:t>образование</a:t>
            </a:r>
            <a:endParaRPr lang="en-US" sz="2400" b="1" dirty="0" smtClean="0">
              <a:latin typeface="Georgia" pitchFamily="18" charset="0"/>
            </a:endParaRPr>
          </a:p>
          <a:p>
            <a:pPr marL="109537" indent="0" algn="ctr">
              <a:buNone/>
            </a:pPr>
            <a:r>
              <a:rPr lang="ru-RU" sz="2400" b="1" dirty="0" smtClean="0">
                <a:latin typeface="Georgia" pitchFamily="18" charset="0"/>
              </a:rPr>
              <a:t> </a:t>
            </a:r>
            <a:endParaRPr lang="ru-RU" sz="2400" b="1" dirty="0" smtClean="0">
              <a:latin typeface="Georgia" pitchFamily="18" charset="0"/>
            </a:endParaRPr>
          </a:p>
          <a:p>
            <a:pPr marL="109537" indent="0" algn="ctr">
              <a:buNone/>
            </a:pPr>
            <a:r>
              <a:rPr lang="ru-RU" sz="2400" b="1" dirty="0" smtClean="0">
                <a:latin typeface="Georgia" pitchFamily="18" charset="0"/>
              </a:rPr>
              <a:t>Французский</a:t>
            </a:r>
            <a:r>
              <a:rPr lang="ru-RU" sz="2400" b="1" dirty="0" smtClean="0">
                <a:latin typeface="Georgia" pitchFamily="18" charset="0"/>
              </a:rPr>
              <a:t>/ английский – 7 мест (бюджет)</a:t>
            </a:r>
          </a:p>
          <a:p>
            <a:pPr marL="109537" indent="0" algn="ctr">
              <a:buNone/>
            </a:pPr>
            <a:r>
              <a:rPr lang="ru-RU" sz="2400" b="1" dirty="0" smtClean="0">
                <a:latin typeface="Georgia" pitchFamily="18" charset="0"/>
              </a:rPr>
              <a:t>Английский / немецкий </a:t>
            </a:r>
            <a:r>
              <a:rPr lang="en-US" sz="2400" b="1" dirty="0" smtClean="0">
                <a:latin typeface="Georgia" pitchFamily="18" charset="0"/>
              </a:rPr>
              <a:t> </a:t>
            </a:r>
            <a:r>
              <a:rPr lang="ru-RU" sz="2400" b="1" dirty="0" smtClean="0">
                <a:latin typeface="Georgia" pitchFamily="18" charset="0"/>
              </a:rPr>
              <a:t>– </a:t>
            </a:r>
            <a:r>
              <a:rPr lang="ru-RU" sz="2400" b="1" dirty="0" smtClean="0">
                <a:latin typeface="Georgia" pitchFamily="18" charset="0"/>
              </a:rPr>
              <a:t>7 </a:t>
            </a:r>
            <a:r>
              <a:rPr lang="ru-RU" sz="2400" b="1" dirty="0" smtClean="0">
                <a:latin typeface="Georgia" pitchFamily="18" charset="0"/>
              </a:rPr>
              <a:t>мест (бюджет)</a:t>
            </a:r>
          </a:p>
          <a:p>
            <a:pPr marL="109537" indent="0" algn="ctr">
              <a:buNone/>
            </a:pPr>
            <a:r>
              <a:rPr lang="en-US" dirty="0" smtClean="0"/>
              <a:t>+ </a:t>
            </a:r>
            <a:r>
              <a:rPr lang="ru-RU" dirty="0" smtClean="0"/>
              <a:t>третий язык</a:t>
            </a:r>
            <a:endParaRPr lang="ru-RU" dirty="0" smtClean="0"/>
          </a:p>
          <a:p>
            <a:pPr marL="109537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Georgia" pitchFamily="18" charset="0"/>
              </a:rPr>
              <a:t>Профиль </a:t>
            </a:r>
            <a:br>
              <a:rPr lang="ru-RU" dirty="0">
                <a:latin typeface="Georgia" pitchFamily="18" charset="0"/>
              </a:rPr>
            </a:br>
            <a:endParaRPr lang="ru-RU" dirty="0">
              <a:latin typeface="Georgia" pitchFamily="18" charset="0"/>
            </a:endParaRPr>
          </a:p>
        </p:txBody>
      </p:sp>
      <p:pic>
        <p:nvPicPr>
          <p:cNvPr id="1026" name="Picture 2" descr="C:\Users\User\Desktop\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186000"/>
            <a:ext cx="5545878" cy="36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227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162276"/>
          </a:xfrm>
        </p:spPr>
        <p:txBody>
          <a:bodyPr/>
          <a:lstStyle/>
          <a:p>
            <a:pPr>
              <a:buNone/>
            </a:pPr>
            <a:endParaRPr lang="ru-RU" b="1" dirty="0" smtClean="0">
              <a:latin typeface="Georg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600" b="1" dirty="0" smtClean="0">
                <a:latin typeface="Georgia" pitchFamily="18" charset="0"/>
              </a:rPr>
              <a:t> </a:t>
            </a:r>
            <a:r>
              <a:rPr lang="ru-RU" sz="3600" b="1" dirty="0" smtClean="0">
                <a:latin typeface="Georgia" pitchFamily="18" charset="0"/>
              </a:rPr>
              <a:t>Иностранный </a:t>
            </a:r>
            <a:r>
              <a:rPr lang="ru-RU" sz="3600" b="1" dirty="0" smtClean="0">
                <a:latin typeface="Georgia" pitchFamily="18" charset="0"/>
              </a:rPr>
              <a:t>язык</a:t>
            </a:r>
          </a:p>
          <a:p>
            <a:pPr>
              <a:buFont typeface="Wingdings" pitchFamily="2" charset="2"/>
              <a:buChar char="Ø"/>
            </a:pPr>
            <a:r>
              <a:rPr lang="en-US" sz="3600" b="1" dirty="0" smtClean="0">
                <a:latin typeface="Georgia" pitchFamily="18" charset="0"/>
              </a:rPr>
              <a:t> </a:t>
            </a:r>
            <a:r>
              <a:rPr lang="ru-RU" sz="3600" b="1" dirty="0" smtClean="0">
                <a:latin typeface="Georgia" pitchFamily="18" charset="0"/>
              </a:rPr>
              <a:t>Русский </a:t>
            </a:r>
            <a:r>
              <a:rPr lang="ru-RU" sz="3600" b="1" dirty="0" smtClean="0">
                <a:latin typeface="Georgia" pitchFamily="18" charset="0"/>
              </a:rPr>
              <a:t>язык</a:t>
            </a:r>
          </a:p>
          <a:p>
            <a:pPr>
              <a:buFont typeface="Wingdings" pitchFamily="2" charset="2"/>
              <a:buChar char="Ø"/>
            </a:pPr>
            <a:r>
              <a:rPr lang="en-US" sz="3600" b="1" dirty="0" smtClean="0">
                <a:latin typeface="Georgia" pitchFamily="18" charset="0"/>
              </a:rPr>
              <a:t> </a:t>
            </a:r>
            <a:r>
              <a:rPr lang="ru-RU" sz="3600" b="1" dirty="0" smtClean="0">
                <a:latin typeface="Georgia" pitchFamily="18" charset="0"/>
              </a:rPr>
              <a:t>Литература </a:t>
            </a:r>
            <a:endParaRPr lang="ru-RU" sz="3600" b="1" dirty="0" smtClean="0">
              <a:latin typeface="Georgia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Вступительные испытания (ЕГЭ):</a:t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56792"/>
            <a:ext cx="8534400" cy="3754963"/>
          </a:xfrm>
        </p:spPr>
        <p:txBody>
          <a:bodyPr/>
          <a:lstStyle/>
          <a:p>
            <a:pPr eaLnBrk="1" hangingPunct="1"/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eaLnBrk="1" hangingPunct="1"/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соизучение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3 иностранных языков; внедрение системы Европейских уровней владения иностранным языком; подготовка к сдаче международных экзаменов </a:t>
            </a:r>
          </a:p>
          <a:p>
            <a:pPr eaLnBrk="1" hangingPunct="1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инновационный и практико-ориентированный характер дисциплин;</a:t>
            </a:r>
          </a:p>
          <a:p>
            <a:pPr eaLnBrk="1" hangingPunct="1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2 области профессиональной деятельности – педагогическая и административно-управленческая.</a:t>
            </a:r>
          </a:p>
          <a:p>
            <a:pPr eaLnBrk="1" hangingPunct="1"/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404664"/>
            <a:ext cx="7696200" cy="158417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>
                <a:solidFill>
                  <a:schemeClr val="accent1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Преимущества</a:t>
            </a:r>
            <a:r>
              <a:rPr lang="ru-RU" sz="4400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образовательной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программы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60081" y="144462"/>
            <a:ext cx="1151982" cy="1141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1311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327608"/>
          </a:xfrm>
        </p:spPr>
        <p:txBody>
          <a:bodyPr/>
          <a:lstStyle/>
          <a:p>
            <a:pPr lvl="0"/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Контрастивное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страноведение</a:t>
            </a: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Латинский язык в контексте европейских языков</a:t>
            </a: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Практический курс первого, второго и третьего ИЯ 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pPr lvl="0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Основы выразительности речи на иностранном языке</a:t>
            </a:r>
          </a:p>
          <a:p>
            <a:pPr lvl="0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/>
                <a:cs typeface="Times New Roman" pitchFamily="18" charset="0"/>
              </a:rPr>
              <a:t>Блок дисциплин по документоведению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Дисциплины профиля</a:t>
            </a:r>
            <a:r>
              <a:rPr lang="ru-RU" dirty="0" smtClean="0">
                <a:latin typeface="Georgia" pitchFamily="18" charset="0"/>
              </a:rPr>
              <a:t> 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0205" y="187310"/>
            <a:ext cx="1036637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6030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01166"/>
          </a:xfrm>
        </p:spPr>
        <p:txBody>
          <a:bodyPr/>
          <a:lstStyle/>
          <a:p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Методика преподавания иностранного языка</a:t>
            </a:r>
          </a:p>
          <a:p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Дидактика мультилингвального обучения</a:t>
            </a:r>
          </a:p>
          <a:p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Дидактика раннего обучения иностранным языкам</a:t>
            </a:r>
          </a:p>
          <a:p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Перевод и многоязычие</a:t>
            </a:r>
          </a:p>
          <a:p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Современные тенденции развития и проектирования языкового образования</a:t>
            </a:r>
          </a:p>
          <a:p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accent1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Дисциплины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0205" y="285728"/>
            <a:ext cx="1036637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3980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>
                <a:solidFill>
                  <a:schemeClr val="accent1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Практика</a:t>
            </a:r>
            <a:r>
              <a:rPr lang="ru-RU" dirty="0" smtClean="0">
                <a:latin typeface="Georgia" pitchFamily="18" charset="0"/>
              </a:rPr>
              <a:t> 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251520" y="1481138"/>
            <a:ext cx="4244280" cy="4525962"/>
          </a:xfrm>
        </p:spPr>
        <p:txBody>
          <a:bodyPr/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Проектная; </a:t>
            </a: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Педагогическая по двум иностранным языкам в лицеях города Ижевска</a:t>
            </a:r>
          </a:p>
          <a:p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Коммуникационно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-информационная в госструктурах УР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8064" y="1481138"/>
            <a:ext cx="3538736" cy="4525962"/>
          </a:xfrm>
        </p:spPr>
        <p:txBody>
          <a:bodyPr/>
          <a:lstStyle/>
          <a:p>
            <a:pPr marL="109537" indent="0">
              <a:buNone/>
            </a:pPr>
            <a:endParaRPr lang="ru-RU" dirty="0"/>
          </a:p>
        </p:txBody>
      </p:sp>
      <p:pic>
        <p:nvPicPr>
          <p:cNvPr id="2050" name="Picture 2" descr="C:\Users\User\Desktop\VCyt-PfQt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84784"/>
            <a:ext cx="417646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41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090268"/>
          </a:xfrm>
        </p:spPr>
        <p:txBody>
          <a:bodyPr/>
          <a:lstStyle/>
          <a:p>
            <a:r>
              <a:rPr lang="ru-RU" sz="2800" b="1" dirty="0">
                <a:latin typeface="Georgia" pitchFamily="18" charset="0"/>
                <a:cs typeface="Times New Roman" panose="02020603050405020304" pitchFamily="18" charset="0"/>
              </a:rPr>
              <a:t>Преподаватель нескольких иностранных языков</a:t>
            </a:r>
          </a:p>
          <a:p>
            <a:r>
              <a:rPr lang="ru-RU" sz="2800" b="1" dirty="0">
                <a:latin typeface="Georgia" pitchFamily="18" charset="0"/>
                <a:cs typeface="Times New Roman" panose="02020603050405020304" pitchFamily="18" charset="0"/>
              </a:rPr>
              <a:t>Копирайтер текстов на иностранном языке</a:t>
            </a:r>
          </a:p>
          <a:p>
            <a:r>
              <a:rPr lang="ru-RU" sz="2800" b="1" dirty="0">
                <a:latin typeface="Georgia" pitchFamily="18" charset="0"/>
                <a:cs typeface="Times New Roman" panose="02020603050405020304" pitchFamily="18" charset="0"/>
              </a:rPr>
              <a:t>Референт со знанием иностранных языков</a:t>
            </a:r>
          </a:p>
          <a:p>
            <a:r>
              <a:rPr lang="ru-RU" sz="2800" b="1" dirty="0">
                <a:latin typeface="Georgia" pitchFamily="18" charset="0"/>
                <a:cs typeface="Times New Roman" panose="02020603050405020304" pitchFamily="18" charset="0"/>
              </a:rPr>
              <a:t>Служащий в органах государственной власти и учреждениях культуры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Georgia" pitchFamily="18" charset="0"/>
              </a:rPr>
              <a:t/>
            </a:r>
            <a:br>
              <a:rPr lang="ru-RU" sz="3600" dirty="0" smtClean="0">
                <a:latin typeface="Georgia" pitchFamily="18" charset="0"/>
              </a:rPr>
            </a:br>
            <a:r>
              <a:rPr lang="ru-RU" sz="3600" dirty="0" smtClean="0">
                <a:latin typeface="Georgia" pitchFamily="18" charset="0"/>
              </a:rPr>
              <a:t>Перспективы трудоустройства</a:t>
            </a:r>
            <a:endParaRPr lang="ru-RU" sz="36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294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947758"/>
            <a:ext cx="8496944" cy="5410200"/>
          </a:xfrm>
        </p:spPr>
        <p:txBody>
          <a:bodyPr/>
          <a:lstStyle/>
          <a:p>
            <a:pPr marL="109537" indent="0" algn="ctr" eaLnBrk="1" hangingPunct="1">
              <a:buNone/>
            </a:pP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Области научных работ: </a:t>
            </a:r>
          </a:p>
          <a:p>
            <a:pPr eaLnBrk="1" hangingPunct="1"/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Инновационные профессионально-ориентированные технологии обучения ИЯ в контексте </a:t>
            </a:r>
            <a:r>
              <a:rPr lang="ru-RU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мультилингвального</a:t>
            </a: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образования</a:t>
            </a:r>
            <a:endParaRPr lang="ru-RU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pPr eaLnBrk="1" hangingPunct="1"/>
            <a:r>
              <a:rPr lang="ru-RU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Игропедагогика</a:t>
            </a:r>
            <a:endParaRPr lang="ru-RU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pPr eaLnBrk="1" hangingPunct="1"/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Менеджмент в </a:t>
            </a: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образовании</a:t>
            </a:r>
            <a:endParaRPr lang="ru-RU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pPr eaLnBrk="1" hangingPunct="1"/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Сравнительно-сопоставительная </a:t>
            </a: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лингвистика</a:t>
            </a:r>
            <a:endParaRPr lang="ru-RU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pPr eaLnBrk="1" hangingPunct="1"/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Теория и практика межкультурной коммуникации (</a:t>
            </a:r>
            <a:r>
              <a:rPr lang="ru-RU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концептология</a:t>
            </a: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)</a:t>
            </a:r>
            <a:endParaRPr lang="ru-RU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pPr eaLnBrk="1" hangingPunct="1"/>
            <a:endParaRPr lang="ru-RU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pPr marL="109537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35626"/>
            <a:ext cx="822960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Научная</a:t>
            </a:r>
            <a:r>
              <a:rPr lang="ru-RU" sz="3200" dirty="0" smtClean="0">
                <a:latin typeface="Georgia" pitchFamily="18" charset="0"/>
              </a:rPr>
              <a:t>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деятельность</a:t>
            </a:r>
            <a:r>
              <a:rPr lang="ru-RU" sz="3200" dirty="0" smtClean="0">
                <a:latin typeface="Georgia" pitchFamily="18" charset="0"/>
              </a:rPr>
              <a:t>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студентов</a:t>
            </a:r>
          </a:p>
        </p:txBody>
      </p:sp>
    </p:spTree>
    <p:extLst>
      <p:ext uri="{BB962C8B-B14F-4D97-AF65-F5344CB8AC3E}">
        <p14:creationId xmlns:p14="http://schemas.microsoft.com/office/powerpoint/2010/main" val="186505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2127</TotalTime>
  <Words>467</Words>
  <Application>Microsoft Office PowerPoint</Application>
  <PresentationFormat>Экран (4:3)</PresentationFormat>
  <Paragraphs>108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Открытая</vt:lpstr>
      <vt:lpstr>2021-2022 уч.г.</vt:lpstr>
      <vt:lpstr>Профиль  </vt:lpstr>
      <vt:lpstr>Вступительные испытания (ЕГЭ): </vt:lpstr>
      <vt:lpstr>  Преимущества образовательной программы   </vt:lpstr>
      <vt:lpstr>Дисциплины профиля </vt:lpstr>
      <vt:lpstr>Дисциплины</vt:lpstr>
      <vt:lpstr>Практика </vt:lpstr>
      <vt:lpstr> Перспективы трудоустройства</vt:lpstr>
      <vt:lpstr>Научная деятельность студентов</vt:lpstr>
      <vt:lpstr>Международные экзамены </vt:lpstr>
      <vt:lpstr>Наши партнеры</vt:lpstr>
      <vt:lpstr>  Творческая реализация студентов   </vt:lpstr>
      <vt:lpstr>Театральные постановки </vt:lpstr>
      <vt:lpstr>Наши выпускники</vt:lpstr>
      <vt:lpstr>Наши выпускники</vt:lpstr>
      <vt:lpstr>Наши выпускники</vt:lpstr>
      <vt:lpstr>Наши выпускники</vt:lpstr>
      <vt:lpstr>Презентация PowerPoint</vt:lpstr>
      <vt:lpstr>Контакты</vt:lpstr>
    </vt:vector>
  </TitlesOfParts>
  <Company>ГОУВПО УдГУ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KAF2</dc:creator>
  <cp:lastModifiedBy>Голубкова</cp:lastModifiedBy>
  <cp:revision>208</cp:revision>
  <dcterms:created xsi:type="dcterms:W3CDTF">2011-04-18T10:07:43Z</dcterms:created>
  <dcterms:modified xsi:type="dcterms:W3CDTF">2020-12-15T10:06:09Z</dcterms:modified>
</cp:coreProperties>
</file>