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  <p:sldMasterId id="2147483996" r:id="rId3"/>
  </p:sldMasterIdLst>
  <p:notesMasterIdLst>
    <p:notesMasterId r:id="rId19"/>
  </p:notesMasterIdLst>
  <p:sldIdLst>
    <p:sldId id="267" r:id="rId4"/>
    <p:sldId id="284" r:id="rId5"/>
    <p:sldId id="336" r:id="rId6"/>
    <p:sldId id="338" r:id="rId7"/>
    <p:sldId id="268" r:id="rId8"/>
    <p:sldId id="322" r:id="rId9"/>
    <p:sldId id="325" r:id="rId10"/>
    <p:sldId id="327" r:id="rId11"/>
    <p:sldId id="329" r:id="rId12"/>
    <p:sldId id="330" r:id="rId13"/>
    <p:sldId id="331" r:id="rId14"/>
    <p:sldId id="332" r:id="rId15"/>
    <p:sldId id="333" r:id="rId16"/>
    <p:sldId id="334" r:id="rId17"/>
    <p:sldId id="33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CB6F2"/>
    <a:srgbClr val="0B0B13"/>
    <a:srgbClr val="46697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92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F4960-906E-469C-93C0-2C4A727E065A}" type="doc">
      <dgm:prSet loTypeId="urn:microsoft.com/office/officeart/2005/8/layout/hList7" loCatId="list" qsTypeId="urn:microsoft.com/office/officeart/2005/8/quickstyle/simple1" qsCatId="simple" csTypeId="urn:microsoft.com/office/officeart/2005/8/colors/accent2_4" csCatId="accent2" phldr="1"/>
      <dgm:spPr/>
    </dgm:pt>
    <dgm:pt modelId="{2A97AAB0-3A2F-4BA8-B710-CC690991ACE5}">
      <dgm:prSet phldrT="[Текст]" custT="1"/>
      <dgm:spPr/>
      <dgm:t>
        <a:bodyPr/>
        <a:lstStyle/>
        <a:p>
          <a:endParaRPr lang="ru-RU" sz="2800" dirty="0" smtClean="0"/>
        </a:p>
        <a:p>
          <a:endParaRPr lang="ru-RU" sz="2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Контент-анализ</a:t>
          </a:r>
          <a:endParaRPr lang="ru-RU" sz="2400" dirty="0" smtClean="0"/>
        </a:p>
        <a:p>
          <a:r>
            <a:rPr lang="ru-RU" sz="2800" dirty="0" smtClean="0"/>
            <a:t>Издательства</a:t>
          </a:r>
          <a:endParaRPr lang="ru-RU" sz="2800" dirty="0"/>
        </a:p>
      </dgm:t>
    </dgm:pt>
    <dgm:pt modelId="{C64E2DAD-CB6F-4DDC-8AC0-5915C479BC62}" type="parTrans" cxnId="{939E8E0B-1480-4553-A445-7B4F7436FE3F}">
      <dgm:prSet/>
      <dgm:spPr/>
      <dgm:t>
        <a:bodyPr/>
        <a:lstStyle/>
        <a:p>
          <a:endParaRPr lang="ru-RU"/>
        </a:p>
      </dgm:t>
    </dgm:pt>
    <dgm:pt modelId="{BF52EF57-5FA0-413D-87AF-88A1F1F5CA0E}" type="sibTrans" cxnId="{939E8E0B-1480-4553-A445-7B4F7436FE3F}">
      <dgm:prSet/>
      <dgm:spPr/>
      <dgm:t>
        <a:bodyPr/>
        <a:lstStyle/>
        <a:p>
          <a:endParaRPr lang="ru-RU"/>
        </a:p>
      </dgm:t>
    </dgm:pt>
    <dgm:pt modelId="{CCD38023-D60C-4A4E-AD4B-4E5FE3251615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</dgm:t>
    </dgm:pt>
    <dgm:pt modelId="{D1C562C1-AA13-4B25-AC89-316360BC2BF6}" type="sibTrans" cxnId="{65BC506D-8A85-44CF-ACB9-698602F37D02}">
      <dgm:prSet/>
      <dgm:spPr/>
      <dgm:t>
        <a:bodyPr/>
        <a:lstStyle/>
        <a:p>
          <a:endParaRPr lang="ru-RU"/>
        </a:p>
      </dgm:t>
    </dgm:pt>
    <dgm:pt modelId="{B0C32B56-347F-43F9-894A-16A10FB5E844}" type="parTrans" cxnId="{65BC506D-8A85-44CF-ACB9-698602F37D02}">
      <dgm:prSet/>
      <dgm:spPr/>
      <dgm:t>
        <a:bodyPr/>
        <a:lstStyle/>
        <a:p>
          <a:endParaRPr lang="ru-RU"/>
        </a:p>
      </dgm:t>
    </dgm:pt>
    <dgm:pt modelId="{234915E3-868C-4D9F-BA2B-AFF0717971A4}">
      <dgm:prSet phldrT="[Текст]" custT="1"/>
      <dgm:spPr/>
      <dgm:t>
        <a:bodyPr/>
        <a:lstStyle/>
        <a:p>
          <a:endParaRPr lang="ru-RU" sz="2400" dirty="0" smtClean="0"/>
        </a:p>
        <a:p>
          <a:endParaRPr lang="ru-RU" sz="2400" dirty="0" smtClean="0"/>
        </a:p>
        <a:p>
          <a:r>
            <a:rPr lang="ru-RU" sz="2400" dirty="0" smtClean="0"/>
            <a:t/>
          </a:r>
          <a:br>
            <a:rPr lang="ru-RU" sz="2400" dirty="0" smtClean="0"/>
          </a:br>
          <a:r>
            <a:rPr lang="ru-RU" sz="2400" dirty="0" smtClean="0"/>
            <a:t>УдГУ</a:t>
          </a:r>
        </a:p>
      </dgm:t>
    </dgm:pt>
    <dgm:pt modelId="{622DE15A-9131-47E6-A153-1C8BDF6718BB}" type="sibTrans" cxnId="{D046E580-7E1D-407D-B9D9-CAE15FF3F4E3}">
      <dgm:prSet/>
      <dgm:spPr/>
      <dgm:t>
        <a:bodyPr/>
        <a:lstStyle/>
        <a:p>
          <a:endParaRPr lang="ru-RU"/>
        </a:p>
      </dgm:t>
    </dgm:pt>
    <dgm:pt modelId="{CAD07D64-8F90-40BB-BBC6-B2E573CACA80}" type="parTrans" cxnId="{D046E580-7E1D-407D-B9D9-CAE15FF3F4E3}">
      <dgm:prSet/>
      <dgm:spPr/>
      <dgm:t>
        <a:bodyPr/>
        <a:lstStyle/>
        <a:p>
          <a:endParaRPr lang="ru-RU"/>
        </a:p>
      </dgm:t>
    </dgm:pt>
    <dgm:pt modelId="{F064BDEE-8BFC-411A-B793-C52165FFF1E3}" type="pres">
      <dgm:prSet presAssocID="{F2CF4960-906E-469C-93C0-2C4A727E065A}" presName="Name0" presStyleCnt="0">
        <dgm:presLayoutVars>
          <dgm:dir/>
          <dgm:resizeHandles val="exact"/>
        </dgm:presLayoutVars>
      </dgm:prSet>
      <dgm:spPr/>
    </dgm:pt>
    <dgm:pt modelId="{116A1E89-2453-4E64-BB63-478F4FB2FB0E}" type="pres">
      <dgm:prSet presAssocID="{F2CF4960-906E-469C-93C0-2C4A727E065A}" presName="fgShape" presStyleLbl="fgShp" presStyleIdx="0" presStyleCnt="1"/>
      <dgm:spPr>
        <a:noFill/>
        <a:ln>
          <a:noFill/>
        </a:ln>
      </dgm:spPr>
    </dgm:pt>
    <dgm:pt modelId="{2F39C2D1-4EF6-4124-A014-E8EB661B1759}" type="pres">
      <dgm:prSet presAssocID="{F2CF4960-906E-469C-93C0-2C4A727E065A}" presName="linComp" presStyleCnt="0"/>
      <dgm:spPr/>
    </dgm:pt>
    <dgm:pt modelId="{7E78D745-E4FF-4E02-A8DD-C4823163D7F3}" type="pres">
      <dgm:prSet presAssocID="{CCD38023-D60C-4A4E-AD4B-4E5FE3251615}" presName="compNode" presStyleCnt="0"/>
      <dgm:spPr/>
    </dgm:pt>
    <dgm:pt modelId="{96E672FF-7EA7-4F94-A802-90FF5D7F1B36}" type="pres">
      <dgm:prSet presAssocID="{CCD38023-D60C-4A4E-AD4B-4E5FE3251615}" presName="bkgdShape" presStyleLbl="node1" presStyleIdx="0" presStyleCnt="3"/>
      <dgm:spPr/>
      <dgm:t>
        <a:bodyPr/>
        <a:lstStyle/>
        <a:p>
          <a:endParaRPr lang="ru-RU"/>
        </a:p>
      </dgm:t>
    </dgm:pt>
    <dgm:pt modelId="{275BEE22-6A9A-4033-AFB4-796F1024EE78}" type="pres">
      <dgm:prSet presAssocID="{CCD38023-D60C-4A4E-AD4B-4E5FE325161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5A6F8-CBA7-4DAE-A6FC-B21C9300B525}" type="pres">
      <dgm:prSet presAssocID="{CCD38023-D60C-4A4E-AD4B-4E5FE3251615}" presName="invisiNode" presStyleLbl="node1" presStyleIdx="0" presStyleCnt="3"/>
      <dgm:spPr/>
    </dgm:pt>
    <dgm:pt modelId="{7A354141-8AFA-4BDB-BA8D-C032F84407D0}" type="pres">
      <dgm:prSet presAssocID="{CCD38023-D60C-4A4E-AD4B-4E5FE3251615}" presName="imagNode" presStyleLbl="fgImgPlace1" presStyleIdx="0" presStyleCnt="3" custScaleX="139530" custScaleY="90960" custLinFactNeighborX="4508" custLinFactNeighborY="-13523"/>
      <dgm:spPr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E41F9004-15B5-4836-95DA-A2469A166BC5}" type="pres">
      <dgm:prSet presAssocID="{D1C562C1-AA13-4B25-AC89-316360BC2BF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63A0A2-E155-4E68-BA39-A5D77FAA99A8}" type="pres">
      <dgm:prSet presAssocID="{234915E3-868C-4D9F-BA2B-AFF0717971A4}" presName="compNode" presStyleCnt="0"/>
      <dgm:spPr/>
    </dgm:pt>
    <dgm:pt modelId="{5A612241-9136-491D-AA83-2DB54253A5B1}" type="pres">
      <dgm:prSet presAssocID="{234915E3-868C-4D9F-BA2B-AFF0717971A4}" presName="bkgdShape" presStyleLbl="node1" presStyleIdx="1" presStyleCnt="3" custLinFactNeighborX="1846"/>
      <dgm:spPr/>
      <dgm:t>
        <a:bodyPr/>
        <a:lstStyle/>
        <a:p>
          <a:endParaRPr lang="ru-RU"/>
        </a:p>
      </dgm:t>
    </dgm:pt>
    <dgm:pt modelId="{00EBF957-00FD-423E-AB5A-AE7B51512090}" type="pres">
      <dgm:prSet presAssocID="{234915E3-868C-4D9F-BA2B-AFF0717971A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2FE64-5289-4A2F-878E-672E31032ABB}" type="pres">
      <dgm:prSet presAssocID="{234915E3-868C-4D9F-BA2B-AFF0717971A4}" presName="invisiNode" presStyleLbl="node1" presStyleIdx="1" presStyleCnt="3"/>
      <dgm:spPr/>
    </dgm:pt>
    <dgm:pt modelId="{C0D122D1-F962-446B-B1D7-396DA2534FC3}" type="pres">
      <dgm:prSet presAssocID="{234915E3-868C-4D9F-BA2B-AFF0717971A4}" presName="imagNode" presStyleLbl="fgImgPlace1" presStyleIdx="1" presStyleCnt="3" custScaleX="134400" custScaleY="90960" custLinFactNeighborX="3397" custLinFactNeighborY="-14329"/>
      <dgm:spPr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0F3A19CF-D350-4FA0-9C5C-13735BD9F7B3}" type="pres">
      <dgm:prSet presAssocID="{622DE15A-9131-47E6-A153-1C8BDF6718B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9C87AC-FEAE-4E71-9088-287EF09D8D69}" type="pres">
      <dgm:prSet presAssocID="{2A97AAB0-3A2F-4BA8-B710-CC690991ACE5}" presName="compNode" presStyleCnt="0"/>
      <dgm:spPr/>
    </dgm:pt>
    <dgm:pt modelId="{1ABB4CD0-DBF5-465C-BBDB-DFCB895B7AC3}" type="pres">
      <dgm:prSet presAssocID="{2A97AAB0-3A2F-4BA8-B710-CC690991ACE5}" presName="bkgdShape" presStyleLbl="node1" presStyleIdx="2" presStyleCnt="3" custLinFactNeighborX="1241" custLinFactNeighborY="388"/>
      <dgm:spPr/>
      <dgm:t>
        <a:bodyPr/>
        <a:lstStyle/>
        <a:p>
          <a:endParaRPr lang="ru-RU"/>
        </a:p>
      </dgm:t>
    </dgm:pt>
    <dgm:pt modelId="{8286855B-2E2D-4D66-8EF1-AAB4414239FA}" type="pres">
      <dgm:prSet presAssocID="{2A97AAB0-3A2F-4BA8-B710-CC690991ACE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77633-ABC9-4CC4-ABF9-485DACCD6304}" type="pres">
      <dgm:prSet presAssocID="{2A97AAB0-3A2F-4BA8-B710-CC690991ACE5}" presName="invisiNode" presStyleLbl="node1" presStyleIdx="2" presStyleCnt="3"/>
      <dgm:spPr/>
    </dgm:pt>
    <dgm:pt modelId="{E8FFEE1D-AD9E-41C5-8F0F-FCCED78F17FC}" type="pres">
      <dgm:prSet presAssocID="{2A97AAB0-3A2F-4BA8-B710-CC690991ACE5}" presName="imagNode" presStyleLbl="fgImgPlace1" presStyleIdx="2" presStyleCnt="3" custScaleX="134958" custScaleY="90959" custLinFactNeighborY="-9821"/>
      <dgm:spPr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39E8E0B-1480-4553-A445-7B4F7436FE3F}" srcId="{F2CF4960-906E-469C-93C0-2C4A727E065A}" destId="{2A97AAB0-3A2F-4BA8-B710-CC690991ACE5}" srcOrd="2" destOrd="0" parTransId="{C64E2DAD-CB6F-4DDC-8AC0-5915C479BC62}" sibTransId="{BF52EF57-5FA0-413D-87AF-88A1F1F5CA0E}"/>
    <dgm:cxn modelId="{BC6B654E-FF2A-40CB-A22B-81652134F7C5}" type="presOf" srcId="{D1C562C1-AA13-4B25-AC89-316360BC2BF6}" destId="{E41F9004-15B5-4836-95DA-A2469A166BC5}" srcOrd="0" destOrd="0" presId="urn:microsoft.com/office/officeart/2005/8/layout/hList7"/>
    <dgm:cxn modelId="{1B157923-4C59-4A7D-AF5B-8D5A17AE9FAB}" type="presOf" srcId="{CCD38023-D60C-4A4E-AD4B-4E5FE3251615}" destId="{96E672FF-7EA7-4F94-A802-90FF5D7F1B36}" srcOrd="0" destOrd="0" presId="urn:microsoft.com/office/officeart/2005/8/layout/hList7"/>
    <dgm:cxn modelId="{D046E580-7E1D-407D-B9D9-CAE15FF3F4E3}" srcId="{F2CF4960-906E-469C-93C0-2C4A727E065A}" destId="{234915E3-868C-4D9F-BA2B-AFF0717971A4}" srcOrd="1" destOrd="0" parTransId="{CAD07D64-8F90-40BB-BBC6-B2E573CACA80}" sibTransId="{622DE15A-9131-47E6-A153-1C8BDF6718BB}"/>
    <dgm:cxn modelId="{B87D3639-C529-4308-8785-99E31D25380E}" type="presOf" srcId="{F2CF4960-906E-469C-93C0-2C4A727E065A}" destId="{F064BDEE-8BFC-411A-B793-C52165FFF1E3}" srcOrd="0" destOrd="0" presId="urn:microsoft.com/office/officeart/2005/8/layout/hList7"/>
    <dgm:cxn modelId="{8B749641-8D2B-4914-90AA-22FA9348C7E0}" type="presOf" srcId="{622DE15A-9131-47E6-A153-1C8BDF6718BB}" destId="{0F3A19CF-D350-4FA0-9C5C-13735BD9F7B3}" srcOrd="0" destOrd="0" presId="urn:microsoft.com/office/officeart/2005/8/layout/hList7"/>
    <dgm:cxn modelId="{65BC506D-8A85-44CF-ACB9-698602F37D02}" srcId="{F2CF4960-906E-469C-93C0-2C4A727E065A}" destId="{CCD38023-D60C-4A4E-AD4B-4E5FE3251615}" srcOrd="0" destOrd="0" parTransId="{B0C32B56-347F-43F9-894A-16A10FB5E844}" sibTransId="{D1C562C1-AA13-4B25-AC89-316360BC2BF6}"/>
    <dgm:cxn modelId="{AFDD12EF-D15F-4120-B734-DA1FEE69AFF2}" type="presOf" srcId="{234915E3-868C-4D9F-BA2B-AFF0717971A4}" destId="{00EBF957-00FD-423E-AB5A-AE7B51512090}" srcOrd="1" destOrd="0" presId="urn:microsoft.com/office/officeart/2005/8/layout/hList7"/>
    <dgm:cxn modelId="{1025DECD-9E74-4C6A-8B8E-FB03DD705A79}" type="presOf" srcId="{CCD38023-D60C-4A4E-AD4B-4E5FE3251615}" destId="{275BEE22-6A9A-4033-AFB4-796F1024EE78}" srcOrd="1" destOrd="0" presId="urn:microsoft.com/office/officeart/2005/8/layout/hList7"/>
    <dgm:cxn modelId="{4AE73AA7-8E4D-4E41-99DF-FC3B7761BEE5}" type="presOf" srcId="{234915E3-868C-4D9F-BA2B-AFF0717971A4}" destId="{5A612241-9136-491D-AA83-2DB54253A5B1}" srcOrd="0" destOrd="0" presId="urn:microsoft.com/office/officeart/2005/8/layout/hList7"/>
    <dgm:cxn modelId="{70D5333B-15D0-40DC-844D-1F776F1D558D}" type="presOf" srcId="{2A97AAB0-3A2F-4BA8-B710-CC690991ACE5}" destId="{8286855B-2E2D-4D66-8EF1-AAB4414239FA}" srcOrd="1" destOrd="0" presId="urn:microsoft.com/office/officeart/2005/8/layout/hList7"/>
    <dgm:cxn modelId="{38665B31-7306-4AEA-868A-23A022DCDD69}" type="presOf" srcId="{2A97AAB0-3A2F-4BA8-B710-CC690991ACE5}" destId="{1ABB4CD0-DBF5-465C-BBDB-DFCB895B7AC3}" srcOrd="0" destOrd="0" presId="urn:microsoft.com/office/officeart/2005/8/layout/hList7"/>
    <dgm:cxn modelId="{B75CAC4C-1769-4324-A835-859FE9F8F384}" type="presParOf" srcId="{F064BDEE-8BFC-411A-B793-C52165FFF1E3}" destId="{116A1E89-2453-4E64-BB63-478F4FB2FB0E}" srcOrd="0" destOrd="0" presId="urn:microsoft.com/office/officeart/2005/8/layout/hList7"/>
    <dgm:cxn modelId="{BE02D25F-B695-40BB-98DA-8EC6B8348A39}" type="presParOf" srcId="{F064BDEE-8BFC-411A-B793-C52165FFF1E3}" destId="{2F39C2D1-4EF6-4124-A014-E8EB661B1759}" srcOrd="1" destOrd="0" presId="urn:microsoft.com/office/officeart/2005/8/layout/hList7"/>
    <dgm:cxn modelId="{63F4A19F-B4B0-41C2-9D03-9955F1C83372}" type="presParOf" srcId="{2F39C2D1-4EF6-4124-A014-E8EB661B1759}" destId="{7E78D745-E4FF-4E02-A8DD-C4823163D7F3}" srcOrd="0" destOrd="0" presId="urn:microsoft.com/office/officeart/2005/8/layout/hList7"/>
    <dgm:cxn modelId="{DA17026A-FB59-44E8-B952-D87B8DB0A169}" type="presParOf" srcId="{7E78D745-E4FF-4E02-A8DD-C4823163D7F3}" destId="{96E672FF-7EA7-4F94-A802-90FF5D7F1B36}" srcOrd="0" destOrd="0" presId="urn:microsoft.com/office/officeart/2005/8/layout/hList7"/>
    <dgm:cxn modelId="{60302F69-DEFD-413D-8766-38C3E7B3B24F}" type="presParOf" srcId="{7E78D745-E4FF-4E02-A8DD-C4823163D7F3}" destId="{275BEE22-6A9A-4033-AFB4-796F1024EE78}" srcOrd="1" destOrd="0" presId="urn:microsoft.com/office/officeart/2005/8/layout/hList7"/>
    <dgm:cxn modelId="{F33654CC-D750-448F-BC2E-9CEAD68FBBCA}" type="presParOf" srcId="{7E78D745-E4FF-4E02-A8DD-C4823163D7F3}" destId="{7A45A6F8-CBA7-4DAE-A6FC-B21C9300B525}" srcOrd="2" destOrd="0" presId="urn:microsoft.com/office/officeart/2005/8/layout/hList7"/>
    <dgm:cxn modelId="{5C9721E7-4817-4117-B33B-0257148AF179}" type="presParOf" srcId="{7E78D745-E4FF-4E02-A8DD-C4823163D7F3}" destId="{7A354141-8AFA-4BDB-BA8D-C032F84407D0}" srcOrd="3" destOrd="0" presId="urn:microsoft.com/office/officeart/2005/8/layout/hList7"/>
    <dgm:cxn modelId="{3131F628-C569-4A45-B692-691E8C2C9BB3}" type="presParOf" srcId="{2F39C2D1-4EF6-4124-A014-E8EB661B1759}" destId="{E41F9004-15B5-4836-95DA-A2469A166BC5}" srcOrd="1" destOrd="0" presId="urn:microsoft.com/office/officeart/2005/8/layout/hList7"/>
    <dgm:cxn modelId="{F05AF7CA-4F9F-4196-B76A-F1D075306C80}" type="presParOf" srcId="{2F39C2D1-4EF6-4124-A014-E8EB661B1759}" destId="{5363A0A2-E155-4E68-BA39-A5D77FAA99A8}" srcOrd="2" destOrd="0" presId="urn:microsoft.com/office/officeart/2005/8/layout/hList7"/>
    <dgm:cxn modelId="{EA57762D-A8E7-418B-8163-CFF51D779831}" type="presParOf" srcId="{5363A0A2-E155-4E68-BA39-A5D77FAA99A8}" destId="{5A612241-9136-491D-AA83-2DB54253A5B1}" srcOrd="0" destOrd="0" presId="urn:microsoft.com/office/officeart/2005/8/layout/hList7"/>
    <dgm:cxn modelId="{9C347404-5235-4B5B-80AA-7AEDD2640842}" type="presParOf" srcId="{5363A0A2-E155-4E68-BA39-A5D77FAA99A8}" destId="{00EBF957-00FD-423E-AB5A-AE7B51512090}" srcOrd="1" destOrd="0" presId="urn:microsoft.com/office/officeart/2005/8/layout/hList7"/>
    <dgm:cxn modelId="{D11E65C6-4E8C-4487-B6E2-17657D0C3FE2}" type="presParOf" srcId="{5363A0A2-E155-4E68-BA39-A5D77FAA99A8}" destId="{6C02FE64-5289-4A2F-878E-672E31032ABB}" srcOrd="2" destOrd="0" presId="urn:microsoft.com/office/officeart/2005/8/layout/hList7"/>
    <dgm:cxn modelId="{EEFAEA86-A305-4DE2-A4E1-47B09E7543DA}" type="presParOf" srcId="{5363A0A2-E155-4E68-BA39-A5D77FAA99A8}" destId="{C0D122D1-F962-446B-B1D7-396DA2534FC3}" srcOrd="3" destOrd="0" presId="urn:microsoft.com/office/officeart/2005/8/layout/hList7"/>
    <dgm:cxn modelId="{9E3C377F-0A1C-4549-8D79-932DF58A88D0}" type="presParOf" srcId="{2F39C2D1-4EF6-4124-A014-E8EB661B1759}" destId="{0F3A19CF-D350-4FA0-9C5C-13735BD9F7B3}" srcOrd="3" destOrd="0" presId="urn:microsoft.com/office/officeart/2005/8/layout/hList7"/>
    <dgm:cxn modelId="{FE54578F-8F99-4175-A0A1-B0C243EAA9F9}" type="presParOf" srcId="{2F39C2D1-4EF6-4124-A014-E8EB661B1759}" destId="{3D9C87AC-FEAE-4E71-9088-287EF09D8D69}" srcOrd="4" destOrd="0" presId="urn:microsoft.com/office/officeart/2005/8/layout/hList7"/>
    <dgm:cxn modelId="{BA7146D2-0A23-411E-B451-59E3770B1E8C}" type="presParOf" srcId="{3D9C87AC-FEAE-4E71-9088-287EF09D8D69}" destId="{1ABB4CD0-DBF5-465C-BBDB-DFCB895B7AC3}" srcOrd="0" destOrd="0" presId="urn:microsoft.com/office/officeart/2005/8/layout/hList7"/>
    <dgm:cxn modelId="{16752508-4015-4AE8-8254-3CB76D8F3A77}" type="presParOf" srcId="{3D9C87AC-FEAE-4E71-9088-287EF09D8D69}" destId="{8286855B-2E2D-4D66-8EF1-AAB4414239FA}" srcOrd="1" destOrd="0" presId="urn:microsoft.com/office/officeart/2005/8/layout/hList7"/>
    <dgm:cxn modelId="{699E8F3D-19D2-4AC5-B585-A7D8F4454319}" type="presParOf" srcId="{3D9C87AC-FEAE-4E71-9088-287EF09D8D69}" destId="{B2377633-ABC9-4CC4-ABF9-485DACCD6304}" srcOrd="2" destOrd="0" presId="urn:microsoft.com/office/officeart/2005/8/layout/hList7"/>
    <dgm:cxn modelId="{8FDB63FE-2088-4DE1-BCE1-6528F2438BC0}" type="presParOf" srcId="{3D9C87AC-FEAE-4E71-9088-287EF09D8D69}" destId="{E8FFEE1D-AD9E-41C5-8F0F-FCCED78F17F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672FF-7EA7-4F94-A802-90FF5D7F1B36}">
      <dsp:nvSpPr>
        <dsp:cNvPr id="0" name=""/>
        <dsp:cNvSpPr/>
      </dsp:nvSpPr>
      <dsp:spPr>
        <a:xfrm>
          <a:off x="1897" y="0"/>
          <a:ext cx="2951863" cy="4797151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/>
        </a:p>
      </dsp:txBody>
      <dsp:txXfrm>
        <a:off x="1897" y="1918860"/>
        <a:ext cx="2951863" cy="1918860"/>
      </dsp:txXfrm>
    </dsp:sp>
    <dsp:sp modelId="{7A354141-8AFA-4BDB-BA8D-C032F84407D0}">
      <dsp:nvSpPr>
        <dsp:cNvPr id="0" name=""/>
        <dsp:cNvSpPr/>
      </dsp:nvSpPr>
      <dsp:spPr>
        <a:xfrm>
          <a:off x="435379" y="144010"/>
          <a:ext cx="2228924" cy="1453041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12241-9136-491D-AA83-2DB54253A5B1}">
      <dsp:nvSpPr>
        <dsp:cNvPr id="0" name=""/>
        <dsp:cNvSpPr/>
      </dsp:nvSpPr>
      <dsp:spPr>
        <a:xfrm>
          <a:off x="3096807" y="0"/>
          <a:ext cx="2951863" cy="4797151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71927"/>
            <a:satOff val="-15057"/>
            <a:lumOff val="350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kern="1200" dirty="0" smtClean="0"/>
            <a:t>УдГУ</a:t>
          </a:r>
        </a:p>
      </dsp:txBody>
      <dsp:txXfrm>
        <a:off x="3096807" y="1918860"/>
        <a:ext cx="2951863" cy="1918860"/>
      </dsp:txXfrm>
    </dsp:sp>
    <dsp:sp modelId="{C0D122D1-F962-446B-B1D7-396DA2534FC3}">
      <dsp:nvSpPr>
        <dsp:cNvPr id="0" name=""/>
        <dsp:cNvSpPr/>
      </dsp:nvSpPr>
      <dsp:spPr>
        <a:xfrm>
          <a:off x="3499025" y="131135"/>
          <a:ext cx="2146974" cy="1453041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B4CD0-DBF5-465C-BBDB-DFCB895B7AC3}">
      <dsp:nvSpPr>
        <dsp:cNvPr id="0" name=""/>
        <dsp:cNvSpPr/>
      </dsp:nvSpPr>
      <dsp:spPr>
        <a:xfrm>
          <a:off x="6084632" y="0"/>
          <a:ext cx="2951863" cy="4797151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71927"/>
            <a:satOff val="-15057"/>
            <a:lumOff val="350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Контент-анализ</a:t>
          </a:r>
          <a:endParaRPr lang="ru-RU" sz="24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Издательства</a:t>
          </a:r>
          <a:endParaRPr lang="ru-RU" sz="2800" kern="1200" dirty="0"/>
        </a:p>
      </dsp:txBody>
      <dsp:txXfrm>
        <a:off x="6084632" y="1918860"/>
        <a:ext cx="2951863" cy="1918860"/>
      </dsp:txXfrm>
    </dsp:sp>
    <dsp:sp modelId="{E8FFEE1D-AD9E-41C5-8F0F-FCCED78F17FC}">
      <dsp:nvSpPr>
        <dsp:cNvPr id="0" name=""/>
        <dsp:cNvSpPr/>
      </dsp:nvSpPr>
      <dsp:spPr>
        <a:xfrm>
          <a:off x="6480722" y="203156"/>
          <a:ext cx="2155888" cy="145302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A1E89-2453-4E64-BB63-478F4FB2FB0E}">
      <dsp:nvSpPr>
        <dsp:cNvPr id="0" name=""/>
        <dsp:cNvSpPr/>
      </dsp:nvSpPr>
      <dsp:spPr>
        <a:xfrm>
          <a:off x="361459" y="3837721"/>
          <a:ext cx="8313576" cy="719572"/>
        </a:xfrm>
        <a:prstGeom prst="leftRightArrow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84CEE-E5CC-4C66-B7E1-C45783833AF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A3191-7784-4BDA-B015-3626F0E89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2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3491B95-74A5-46CA-9121-6D2A9A6A8DB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FB91570-B633-46B1-BD46-ACB8443EC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1B95-74A5-46CA-9121-6D2A9A6A8DB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570-B633-46B1-BD46-ACB8443EC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1B95-74A5-46CA-9121-6D2A9A6A8DB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570-B633-46B1-BD46-ACB8443EC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15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95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71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0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6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85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0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1B95-74A5-46CA-9121-6D2A9A6A8DB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570-B633-46B1-BD46-ACB8443EC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50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0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29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0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07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63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57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56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7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1B95-74A5-46CA-9121-6D2A9A6A8DB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570-B633-46B1-BD46-ACB8443EC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94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34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72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7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1B95-74A5-46CA-9121-6D2A9A6A8DB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570-B633-46B1-BD46-ACB8443EC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91B95-74A5-46CA-9121-6D2A9A6A8DB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B91570-B633-46B1-BD46-ACB8443EC2C9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3491B95-74A5-46CA-9121-6D2A9A6A8DB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FB91570-B633-46B1-BD46-ACB8443EC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1B95-74A5-46CA-9121-6D2A9A6A8DB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570-B633-46B1-BD46-ACB8443EC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1B95-74A5-46CA-9121-6D2A9A6A8DB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570-B633-46B1-BD46-ACB8443EC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1B95-74A5-46CA-9121-6D2A9A6A8DB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570-B633-46B1-BD46-ACB8443EC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3491B95-74A5-46CA-9121-6D2A9A6A8DBB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FB91570-B633-46B1-BD46-ACB8443EC2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8B89B-DB78-4CD5-B6FB-B3F60C77A9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4E6C-063C-41D6-8788-EF73DFAD2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8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1124744"/>
            <a:ext cx="7776864" cy="4752528"/>
          </a:xfrm>
          <a:prstGeom prst="roundRect">
            <a:avLst/>
          </a:prstGeom>
          <a:solidFill>
            <a:srgbClr val="46697E"/>
          </a:solidFill>
          <a:ln>
            <a:solidFill>
              <a:srgbClr val="0B0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3912" y="1556792"/>
            <a:ext cx="7776864" cy="280831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</a:rPr>
              <a:t>Магистратура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Теория и практика современной речевой коммуникации»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544" y="4797152"/>
            <a:ext cx="822960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ct val="90000"/>
              </a:lnSpc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Очная форма обучения</a:t>
            </a:r>
          </a:p>
          <a:p>
            <a:pPr marL="109728" indent="0" algn="ctr">
              <a:lnSpc>
                <a:spcPct val="90000"/>
              </a:lnSpc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2 года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выпускники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330824" cy="4464497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b="1" dirty="0" err="1"/>
              <a:t>Галимуллина</a:t>
            </a:r>
            <a:r>
              <a:rPr lang="ru-RU" b="1" dirty="0"/>
              <a:t> Алина </a:t>
            </a:r>
            <a:r>
              <a:rPr lang="ru-RU" b="1" dirty="0" err="1"/>
              <a:t>Ринатовна</a:t>
            </a:r>
            <a:r>
              <a:rPr lang="ru-RU" b="1" dirty="0"/>
              <a:t> </a:t>
            </a:r>
            <a:r>
              <a:rPr lang="ru-RU" dirty="0" smtClean="0"/>
              <a:t>Ассистент </a:t>
            </a:r>
            <a:r>
              <a:rPr lang="ru-RU" dirty="0"/>
              <a:t>кафедры русского языка, теоретической и прикладной лингвистики и с 2016 года читает следующие курсы: “Русский язык и культура речи</a:t>
            </a:r>
            <a:r>
              <a:rPr lang="ru-RU" dirty="0" smtClean="0"/>
              <a:t>”,</a:t>
            </a:r>
            <a:r>
              <a:rPr lang="ru-RU" dirty="0"/>
              <a:t> “Польский язык”, “Испанский язык”, “Современная испанская разговорная речь”, “Испанский язык в академических целях”, “Иностранный язык II”, “Сопоставительная грамматика испанского и русского </a:t>
            </a:r>
            <a:r>
              <a:rPr lang="ru-RU" dirty="0" err="1" smtClean="0"/>
              <a:t>языков”ю</a:t>
            </a:r>
            <a:endParaRPr lang="ru-RU" dirty="0" smtClean="0"/>
          </a:p>
          <a:p>
            <a:pPr marL="109728" indent="0" algn="ctr">
              <a:buNone/>
            </a:pPr>
            <a:r>
              <a:rPr lang="ru-RU" dirty="0" smtClean="0"/>
              <a:t>Магистерская диссертация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832"/>
            <a:ext cx="3017308" cy="4525962"/>
          </a:xfrm>
        </p:spPr>
      </p:pic>
    </p:spTree>
    <p:extLst>
      <p:ext uri="{BB962C8B-B14F-4D97-AF65-F5344CB8AC3E}">
        <p14:creationId xmlns:p14="http://schemas.microsoft.com/office/powerpoint/2010/main" val="5341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чего нужна магистратура </a:t>
            </a:r>
            <a:br>
              <a:rPr lang="ru-RU" dirty="0" smtClean="0"/>
            </a:br>
            <a:r>
              <a:rPr lang="ru-RU" sz="3600" i="1" dirty="0" smtClean="0"/>
              <a:t>Из первых уст</a:t>
            </a:r>
            <a:endParaRPr lang="ru-RU" sz="3600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824536"/>
          </a:xfrm>
        </p:spPr>
        <p:txBody>
          <a:bodyPr>
            <a:normAutofit fontScale="47500" lnSpcReduction="20000"/>
          </a:bodyPr>
          <a:lstStyle/>
          <a:p>
            <a:pPr marL="109728" indent="0" algn="just">
              <a:buNone/>
            </a:pPr>
            <a:endParaRPr lang="ru-RU" dirty="0" smtClean="0"/>
          </a:p>
          <a:p>
            <a:pPr marL="109728" indent="0" algn="just">
              <a:buNone/>
            </a:pPr>
            <a:r>
              <a:rPr lang="ru-RU" dirty="0" smtClean="0"/>
              <a:t>«</a:t>
            </a:r>
            <a:r>
              <a:rPr lang="ru-RU" sz="3800" i="1" dirty="0" smtClean="0"/>
              <a:t>Обучаясь </a:t>
            </a:r>
            <a:r>
              <a:rPr lang="ru-RU" sz="3800" i="1" dirty="0"/>
              <a:t>по программе «Теория и практика современной речевой коммуникации», я поняла одну вещь: независимо от того, какое образование ты имеешь, обязательно нужно обладать крепкой базой филологических знаний, качество которых ты повышаешь </a:t>
            </a:r>
            <a:r>
              <a:rPr lang="ru-RU" sz="3800" i="1" dirty="0" smtClean="0"/>
              <a:t>именно </a:t>
            </a:r>
            <a:r>
              <a:rPr lang="ru-RU" sz="3800" i="1" dirty="0"/>
              <a:t>в магистратуре. В частности, ты учишься работать с текстом в совершенно разных формах — от </a:t>
            </a:r>
            <a:r>
              <a:rPr lang="ru-RU" sz="3800" i="1" dirty="0" smtClean="0"/>
              <a:t>лингвистической</a:t>
            </a:r>
            <a:r>
              <a:rPr lang="ru-RU" sz="3800" i="1" dirty="0"/>
              <a:t> экспертизы сообщения конкретного </a:t>
            </a:r>
            <a:r>
              <a:rPr lang="ru-RU" sz="3800" i="1" dirty="0" smtClean="0"/>
              <a:t>человека с целью выявления в его словах угрозы, оскорбления и т.п.</a:t>
            </a:r>
            <a:r>
              <a:rPr lang="ru-RU" sz="3800" i="1" dirty="0"/>
              <a:t> </a:t>
            </a:r>
            <a:r>
              <a:rPr lang="ru-RU" sz="3800" i="1" dirty="0" smtClean="0"/>
              <a:t>до </a:t>
            </a:r>
            <a:r>
              <a:rPr lang="ru-RU" sz="3800" i="1" dirty="0"/>
              <a:t>исследования речи </a:t>
            </a:r>
            <a:r>
              <a:rPr lang="ru-RU" sz="3800" i="1" dirty="0" smtClean="0"/>
              <a:t>политика </a:t>
            </a:r>
            <a:r>
              <a:rPr lang="ru-RU" sz="3800" i="1" dirty="0"/>
              <a:t>с целью определения стратегий и тактик его коммуникативного поведения. Ты учишься смотреть на грамматику языка не как на строгую систему, а как на средство передачи определенной языковой функции. Ты </a:t>
            </a:r>
            <a:r>
              <a:rPr lang="ru-RU" sz="3800" i="1" dirty="0" smtClean="0"/>
              <a:t>начинаешь не </a:t>
            </a:r>
            <a:r>
              <a:rPr lang="ru-RU" sz="3800" i="1" dirty="0"/>
              <a:t>только </a:t>
            </a:r>
            <a:r>
              <a:rPr lang="ru-RU" sz="3800" i="1" dirty="0" smtClean="0"/>
              <a:t>глубже понимать все </a:t>
            </a:r>
            <a:r>
              <a:rPr lang="ru-RU" sz="3800" i="1" dirty="0"/>
              <a:t>аспекты вербальной коммуникации, но </a:t>
            </a:r>
            <a:r>
              <a:rPr lang="ru-RU" sz="3800" i="1" dirty="0" smtClean="0"/>
              <a:t>и видеть, как устроен </a:t>
            </a:r>
            <a:r>
              <a:rPr lang="ru-RU" sz="3800" i="1" dirty="0" err="1" smtClean="0"/>
              <a:t>креолизованный</a:t>
            </a:r>
            <a:r>
              <a:rPr lang="ru-RU" sz="3800" i="1" dirty="0" smtClean="0"/>
              <a:t> текст, как он работает. </a:t>
            </a:r>
          </a:p>
          <a:p>
            <a:pPr marL="109728" indent="0" algn="just">
              <a:buNone/>
            </a:pPr>
            <a:r>
              <a:rPr lang="ru-RU" sz="3800" i="1" dirty="0" smtClean="0"/>
              <a:t>В </a:t>
            </a:r>
            <a:r>
              <a:rPr lang="ru-RU" sz="3800" i="1" dirty="0"/>
              <a:t>современном мире залог успеха — это умение работать с информацией</a:t>
            </a:r>
            <a:r>
              <a:rPr lang="ru-RU" sz="3800" i="1" dirty="0" smtClean="0"/>
              <a:t>, анализировать её. И </a:t>
            </a:r>
            <a:r>
              <a:rPr lang="ru-RU" sz="3800" i="1" dirty="0"/>
              <a:t>этому определенно учат в данной магистратуре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6109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7920880" cy="792088"/>
          </a:xfrm>
        </p:spPr>
        <p:txBody>
          <a:bodyPr/>
          <a:lstStyle/>
          <a:p>
            <a:pPr algn="ctr"/>
            <a:r>
              <a:rPr lang="ru-RU" dirty="0" err="1" smtClean="0"/>
              <a:t>Дулесов</a:t>
            </a:r>
            <a:r>
              <a:rPr lang="ru-RU" dirty="0" smtClean="0"/>
              <a:t> Евгений Павлович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395536" y="1916832"/>
            <a:ext cx="4752528" cy="432048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dirty="0" smtClean="0"/>
              <a:t>Ассистент кафедры русского языка, теоретической и прикладной лингвистики.</a:t>
            </a:r>
          </a:p>
          <a:p>
            <a:pPr marL="109728" indent="0">
              <a:buNone/>
            </a:pPr>
            <a:r>
              <a:rPr lang="ru-RU" dirty="0" smtClean="0"/>
              <a:t>Тема магистерской диссертации:</a:t>
            </a:r>
          </a:p>
          <a:p>
            <a:pPr marL="109728" indent="0">
              <a:buNone/>
            </a:pP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«Прагматические </a:t>
            </a:r>
            <a:r>
              <a:rPr lang="ru-RU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функции когнитивной метафоры       </a:t>
            </a:r>
            <a:br>
              <a:rPr lang="ru-RU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дискурсе 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русских </a:t>
            </a:r>
            <a:r>
              <a:rPr lang="ru-RU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националистов начала </a:t>
            </a:r>
            <a:r>
              <a:rPr lang="en-US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XX </a:t>
            </a:r>
            <a:r>
              <a:rPr lang="ru-RU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.»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Тема кандидатской диссертации:</a:t>
            </a:r>
          </a:p>
          <a:p>
            <a:pPr marL="109728" indent="0">
              <a:buNone/>
            </a:pPr>
            <a:r>
              <a:rPr lang="ru-RU" b="1" dirty="0" smtClean="0"/>
              <a:t>«Метафора в парламентском дискурсе (на материале речей российских депутатов начала ХХ века)»</a:t>
            </a:r>
            <a:endParaRPr lang="ru-RU" b="1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8"/>
            <a:ext cx="2315551" cy="3816000"/>
          </a:xfrm>
        </p:spPr>
      </p:pic>
    </p:spTree>
    <p:extLst>
      <p:ext uri="{BB962C8B-B14F-4D97-AF65-F5344CB8AC3E}">
        <p14:creationId xmlns:p14="http://schemas.microsoft.com/office/powerpoint/2010/main" val="4675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8424936" cy="745232"/>
          </a:xfrm>
        </p:spPr>
        <p:txBody>
          <a:bodyPr/>
          <a:lstStyle/>
          <a:p>
            <a:pPr algn="ctr"/>
            <a:r>
              <a:rPr lang="ru-RU" sz="3200" dirty="0" smtClean="0"/>
              <a:t>Колмогорова Ульяна</a:t>
            </a:r>
            <a:endParaRPr lang="ru-RU" sz="32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83568" y="1340768"/>
            <a:ext cx="4536504" cy="5400600"/>
          </a:xfrm>
        </p:spPr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ru-RU" b="1" dirty="0"/>
              <a:t> </a:t>
            </a:r>
            <a:r>
              <a:rPr lang="ru-RU" b="1" dirty="0" smtClean="0"/>
              <a:t>Заместителем </a:t>
            </a:r>
            <a:r>
              <a:rPr lang="ru-RU" b="1" dirty="0"/>
              <a:t>главного редактора портала </a:t>
            </a:r>
            <a:r>
              <a:rPr lang="ru-RU" b="1" dirty="0" smtClean="0"/>
              <a:t>IZHLIFE</a:t>
            </a:r>
          </a:p>
          <a:p>
            <a:pPr marL="109728" indent="0" algn="ctr">
              <a:buNone/>
            </a:pPr>
            <a:endParaRPr lang="ru-RU" b="1" dirty="0"/>
          </a:p>
          <a:p>
            <a:pPr marL="109728" indent="0" algn="ctr">
              <a:buNone/>
            </a:pPr>
            <a:endParaRPr lang="ru-RU" b="1" dirty="0" smtClean="0"/>
          </a:p>
          <a:p>
            <a:pPr marL="109728" indent="0" algn="ctr">
              <a:buNone/>
            </a:pPr>
            <a:endParaRPr lang="ru-RU" b="1" dirty="0"/>
          </a:p>
          <a:p>
            <a:pPr marL="109728" indent="0" algn="ctr">
              <a:buNone/>
            </a:pPr>
            <a:endParaRPr lang="ru-RU" b="1" dirty="0" smtClean="0"/>
          </a:p>
          <a:p>
            <a:pPr marL="109728" indent="0" algn="ctr">
              <a:buNone/>
            </a:pPr>
            <a:endParaRPr lang="ru-RU" b="1" dirty="0"/>
          </a:p>
          <a:p>
            <a:pPr marL="109728" indent="0" algn="ctr">
              <a:buNone/>
            </a:pPr>
            <a:endParaRPr lang="ru-RU" b="1" dirty="0" smtClean="0"/>
          </a:p>
          <a:p>
            <a:pPr marL="109728" indent="0" algn="ctr">
              <a:buNone/>
            </a:pPr>
            <a:endParaRPr lang="ru-RU" b="1" dirty="0"/>
          </a:p>
          <a:p>
            <a:pPr marL="109728" indent="0" algn="ctr">
              <a:buNone/>
            </a:pPr>
            <a:endParaRPr lang="ru-RU" b="1" dirty="0" smtClean="0"/>
          </a:p>
          <a:p>
            <a:pPr marL="109728" indent="0">
              <a:buNone/>
            </a:pPr>
            <a:endParaRPr lang="ru-RU" dirty="0" smtClean="0"/>
          </a:p>
          <a:p>
            <a:pPr marL="87313" indent="0">
              <a:buNone/>
            </a:pPr>
            <a:r>
              <a:rPr lang="ru-RU" dirty="0" smtClean="0"/>
              <a:t>Магистерская диссертация на тему: «</a:t>
            </a:r>
            <a:r>
              <a:rPr lang="ru-RU" b="1" dirty="0" smtClean="0"/>
              <a:t>Использование прецедентных имён при описании ситуации на Украине (на материале интернет-сайта «Спутник и погром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4114602" cy="2880320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503389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Temp\Rar$DIa7664.4752\DSC_3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29" y="1008112"/>
            <a:ext cx="3639964" cy="58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836712"/>
            <a:ext cx="3312368" cy="936104"/>
          </a:xfrm>
        </p:spPr>
        <p:txBody>
          <a:bodyPr/>
          <a:lstStyle/>
          <a:p>
            <a:pPr algn="ctr"/>
            <a:r>
              <a:rPr lang="ru-RU" sz="3200" dirty="0" smtClean="0"/>
              <a:t>Кузнецова Татьяна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67544" y="1988840"/>
            <a:ext cx="4041648" cy="4608512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ru-RU" sz="2400" dirty="0" smtClean="0"/>
              <a:t>Информационное агентство </a:t>
            </a:r>
            <a:r>
              <a:rPr lang="ru-RU" sz="2400" dirty="0"/>
              <a:t>Республики Татарстан «Татар-</a:t>
            </a:r>
            <a:r>
              <a:rPr lang="ru-RU" sz="2400" dirty="0" err="1"/>
              <a:t>информ</a:t>
            </a:r>
            <a:r>
              <a:rPr lang="ru-RU" sz="2400" dirty="0" smtClean="0"/>
              <a:t>».</a:t>
            </a:r>
          </a:p>
          <a:p>
            <a:pPr marL="109728" indent="0" algn="ctr">
              <a:buNone/>
            </a:pPr>
            <a:r>
              <a:rPr lang="ru-RU" sz="2400" dirty="0" smtClean="0"/>
              <a:t>Редактор </a:t>
            </a:r>
            <a:r>
              <a:rPr lang="ru-RU" sz="2400" dirty="0"/>
              <a:t>новостной ленты. </a:t>
            </a:r>
            <a:endParaRPr lang="ru-RU" sz="2400" dirty="0" smtClean="0"/>
          </a:p>
          <a:p>
            <a:pPr marL="109728" indent="0" algn="ctr">
              <a:buNone/>
            </a:pPr>
            <a:endParaRPr lang="ru-RU" sz="2400" dirty="0" smtClean="0"/>
          </a:p>
          <a:p>
            <a:pPr marL="109728" indent="0">
              <a:buNone/>
            </a:pPr>
            <a:r>
              <a:rPr lang="ru-RU" sz="2400" dirty="0" smtClean="0"/>
              <a:t>Магистерская </a:t>
            </a:r>
            <a:r>
              <a:rPr lang="ru-RU" sz="2400" dirty="0"/>
              <a:t>диссертация на тему:</a:t>
            </a:r>
          </a:p>
          <a:p>
            <a:pPr marL="109728" indent="0">
              <a:buNone/>
            </a:pPr>
            <a:r>
              <a:rPr lang="ru-RU" sz="2400" dirty="0"/>
              <a:t>ЯЗЫКОВЫЕ ОСОБЕННОСТИ ФУНКЦИОНИРОВАНИЯ СЕТЕВЫХ ИМЕН (НА ПРИМЕРЕ СОЦИАЛЬНЫХ СЕТЕЙ «VK», «FACEBOOK», «INSTAGRAM», «TWITTER») 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8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82000" cy="1069848"/>
          </a:xfrm>
        </p:spPr>
        <p:txBody>
          <a:bodyPr/>
          <a:lstStyle/>
          <a:p>
            <a:pPr algn="ctr"/>
            <a:r>
              <a:rPr lang="ru-RU" dirty="0" smtClean="0"/>
              <a:t>Мы и наши научные интересы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67544" y="1700808"/>
            <a:ext cx="4041648" cy="38862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/>
              <a:t>Анисимова Анна Владимировна</a:t>
            </a:r>
          </a:p>
          <a:p>
            <a:pPr marL="109728" indent="0">
              <a:buNone/>
            </a:pPr>
            <a:r>
              <a:rPr lang="ru-RU" dirty="0"/>
              <a:t> </a:t>
            </a:r>
            <a:r>
              <a:rPr lang="ru-RU" dirty="0" smtClean="0"/>
              <a:t>МОЛОДЁЖНЫЙ </a:t>
            </a:r>
            <a:r>
              <a:rPr lang="ru-RU" dirty="0"/>
              <a:t>СЛЕНГ И ПРОБЛЕМЫ МЕЖПОКОЛЕННОГО РЕЧЕВОГО </a:t>
            </a:r>
            <a:r>
              <a:rPr lang="ru-RU" dirty="0" smtClean="0"/>
              <a:t>ВЗАИМОДЕЙСТВИЯ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Хакимова </a:t>
            </a:r>
            <a:r>
              <a:rPr lang="ru-RU" dirty="0" err="1"/>
              <a:t>Айгуль</a:t>
            </a:r>
            <a:r>
              <a:rPr lang="ru-RU" dirty="0"/>
              <a:t> </a:t>
            </a:r>
            <a:r>
              <a:rPr lang="ru-RU" dirty="0" err="1"/>
              <a:t>Муслимовна</a:t>
            </a:r>
            <a:r>
              <a:rPr lang="ru-RU" dirty="0"/>
              <a:t> </a:t>
            </a:r>
          </a:p>
          <a:p>
            <a:pPr marL="109728" indent="0">
              <a:buNone/>
            </a:pPr>
            <a:r>
              <a:rPr lang="ru-RU" dirty="0"/>
              <a:t>СПОСОБЫ РЕЧЕВОГО ВОЗДЕЙСТВИЯ В ПЕРСОНАЛЬНОМ ДИСКУРСЕ ДМИТРИЯ КИСЕЛЕВА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err="1"/>
              <a:t>Яговкин</a:t>
            </a:r>
            <a:r>
              <a:rPr lang="ru-RU" dirty="0"/>
              <a:t> Степан Владимирович</a:t>
            </a:r>
          </a:p>
          <a:p>
            <a:pPr marL="109728" indent="0">
              <a:buNone/>
            </a:pPr>
            <a:r>
              <a:rPr lang="ru-RU" dirty="0" smtClean="0"/>
              <a:t>КОГНИТИВНАЯ </a:t>
            </a:r>
            <a:r>
              <a:rPr lang="ru-RU" dirty="0"/>
              <a:t>МЕТАФОРА В ЗАГОЛОВКАХ ИНТЕРНЕТ-ИЗДАНИЙ «ГАЗЕТА.</a:t>
            </a:r>
            <a:r>
              <a:rPr lang="en-US" dirty="0"/>
              <a:t>RU</a:t>
            </a:r>
            <a:r>
              <a:rPr lang="ru-RU" dirty="0"/>
              <a:t>» И «ОГОНЁК»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Пичугина </a:t>
            </a:r>
            <a:r>
              <a:rPr lang="ru-RU" dirty="0"/>
              <a:t>Анастасия Эдуардовна </a:t>
            </a:r>
          </a:p>
          <a:p>
            <a:pPr marL="109728" indent="0">
              <a:buNone/>
            </a:pPr>
            <a:r>
              <a:rPr lang="ru-RU" dirty="0"/>
              <a:t>НОМИНАЦИЯ РОССИЙСКИХ ПОЛИТИЧЕСКИХ ДЕЯТЕЛЕЙ В ТЕКСТАХ ПРЕДВЫБОРНЫХ КАМПАНИЙ </a:t>
            </a:r>
          </a:p>
        </p:txBody>
      </p:sp>
      <p:pic>
        <p:nvPicPr>
          <p:cNvPr id="3074" name="Picture 2" descr="C:\Users\1\AppData\Local\Temp\Rar$DIa7664.30130\DSC_3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288"/>
            <a:ext cx="9144000" cy="610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17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195627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995936" y="2780928"/>
            <a:ext cx="4968552" cy="2808312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3200" i="1" dirty="0"/>
              <a:t>доктор </a:t>
            </a:r>
            <a:r>
              <a:rPr lang="ru-RU" sz="3200" i="1" dirty="0" err="1"/>
              <a:t>филол</a:t>
            </a:r>
            <a:r>
              <a:rPr lang="ru-RU" sz="3200" i="1" dirty="0"/>
              <a:t>. наук, </a:t>
            </a:r>
            <a:r>
              <a:rPr lang="ru-RU" sz="3200" i="1" dirty="0" smtClean="0"/>
              <a:t>доцент</a:t>
            </a:r>
            <a:endParaRPr lang="ru-RU" sz="3200" i="1" dirty="0"/>
          </a:p>
          <a:p>
            <a:pPr marL="109728" indent="0" algn="ctr">
              <a:buNone/>
            </a:pPr>
            <a:r>
              <a:rPr lang="ru-RU" sz="3200" dirty="0"/>
              <a:t>Милютина </a:t>
            </a:r>
            <a:endParaRPr lang="ru-RU" sz="3200" dirty="0" smtClean="0"/>
          </a:p>
          <a:p>
            <a:pPr marL="109728" indent="0" algn="ctr">
              <a:buNone/>
            </a:pPr>
            <a:r>
              <a:rPr lang="ru-RU" sz="3200" dirty="0" smtClean="0"/>
              <a:t>Марина </a:t>
            </a:r>
            <a:r>
              <a:rPr lang="ru-RU" sz="3200" dirty="0"/>
              <a:t>Георгиевна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764704"/>
            <a:ext cx="8712968" cy="100811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smtClean="0"/>
              <a:t>Руководитель магистерской программы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443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такой магистр?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err="1"/>
              <a:t>Маги́стр</a:t>
            </a:r>
            <a:r>
              <a:rPr lang="ru-RU" sz="3600" dirty="0"/>
              <a:t> (от </a:t>
            </a:r>
            <a:r>
              <a:rPr lang="ru-RU" sz="3600" dirty="0" smtClean="0"/>
              <a:t>лат.</a:t>
            </a:r>
            <a:r>
              <a:rPr lang="ru-RU" sz="3600" dirty="0"/>
              <a:t> </a:t>
            </a:r>
            <a:r>
              <a:rPr lang="ru-RU" sz="3600" i="1" dirty="0" err="1"/>
              <a:t>magister</a:t>
            </a:r>
            <a:r>
              <a:rPr lang="ru-RU" sz="3600" dirty="0"/>
              <a:t> — </a:t>
            </a:r>
            <a:r>
              <a:rPr lang="ru-RU" sz="3600" dirty="0" smtClean="0">
                <a:solidFill>
                  <a:srgbClr val="FF0000"/>
                </a:solidFill>
              </a:rPr>
              <a:t>наставник</a:t>
            </a:r>
            <a:r>
              <a:rPr lang="ru-RU" sz="3600" dirty="0"/>
              <a:t>, </a:t>
            </a:r>
            <a:r>
              <a:rPr lang="ru-RU" sz="3600" dirty="0">
                <a:solidFill>
                  <a:srgbClr val="FF0000"/>
                </a:solidFill>
              </a:rPr>
              <a:t>учитель</a:t>
            </a:r>
            <a:r>
              <a:rPr lang="ru-RU" sz="3600" dirty="0"/>
              <a:t>) — </a:t>
            </a:r>
            <a:r>
              <a:rPr lang="ru-RU" sz="3600" dirty="0" smtClean="0"/>
              <a:t>академическая степень, квалификация</a:t>
            </a:r>
            <a:r>
              <a:rPr lang="ru-RU" sz="3600" dirty="0"/>
              <a:t> (в некоторых странах </a:t>
            </a:r>
            <a:r>
              <a:rPr lang="ru-RU" sz="3600" dirty="0" smtClean="0"/>
              <a:t>—учёная степень), </a:t>
            </a:r>
            <a:r>
              <a:rPr lang="ru-RU" sz="3600" dirty="0" err="1" smtClean="0"/>
              <a:t>приобрета-емая</a:t>
            </a:r>
            <a:r>
              <a:rPr lang="ru-RU" sz="3600" dirty="0"/>
              <a:t> </a:t>
            </a:r>
            <a:r>
              <a:rPr lang="ru-RU" sz="3600" dirty="0" smtClean="0"/>
              <a:t>студентом</a:t>
            </a:r>
            <a:r>
              <a:rPr lang="ru-RU" sz="3600" dirty="0"/>
              <a:t> после окончания магистратуры.</a:t>
            </a:r>
          </a:p>
        </p:txBody>
      </p:sp>
    </p:spTree>
    <p:extLst>
      <p:ext uri="{BB962C8B-B14F-4D97-AF65-F5344CB8AC3E}">
        <p14:creationId xmlns:p14="http://schemas.microsoft.com/office/powerpoint/2010/main" val="15232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</a:t>
            </a:r>
            <a:r>
              <a:rPr lang="ru-RU" dirty="0"/>
              <a:t> </a:t>
            </a:r>
            <a:r>
              <a:rPr lang="ru-RU" dirty="0" smtClean="0"/>
              <a:t>Древнем Риме должностное лицо</a:t>
            </a:r>
            <a:r>
              <a:rPr lang="ru-RU" dirty="0"/>
              <a:t> (</a:t>
            </a:r>
            <a:r>
              <a:rPr lang="ru-RU" dirty="0">
                <a:solidFill>
                  <a:srgbClr val="FF0000"/>
                </a:solidFill>
              </a:rPr>
              <a:t>магистр</a:t>
            </a:r>
            <a:r>
              <a:rPr lang="ru-RU" dirty="0"/>
              <a:t> </a:t>
            </a:r>
            <a:r>
              <a:rPr lang="ru-RU" dirty="0">
                <a:solidFill>
                  <a:srgbClr val="FF0000"/>
                </a:solidFill>
              </a:rPr>
              <a:t>всадников</a:t>
            </a:r>
            <a:r>
              <a:rPr lang="ru-RU" dirty="0"/>
              <a:t> и др</a:t>
            </a:r>
            <a:r>
              <a:rPr lang="ru-RU" dirty="0" smtClean="0"/>
              <a:t>.).</a:t>
            </a:r>
          </a:p>
          <a:p>
            <a:pPr algn="just"/>
            <a:r>
              <a:rPr lang="ru-RU" dirty="0" smtClean="0"/>
              <a:t>Позднее</a:t>
            </a:r>
            <a:r>
              <a:rPr lang="ru-RU" dirty="0"/>
              <a:t> в </a:t>
            </a:r>
            <a:r>
              <a:rPr lang="ru-RU" dirty="0" smtClean="0"/>
              <a:t> Европе</a:t>
            </a:r>
            <a:r>
              <a:rPr lang="ru-RU" dirty="0"/>
              <a:t> глава некоторых </a:t>
            </a:r>
            <a:r>
              <a:rPr lang="ru-RU" dirty="0" err="1" smtClean="0"/>
              <a:t>светскихи</a:t>
            </a:r>
            <a:r>
              <a:rPr lang="ru-RU" dirty="0"/>
              <a:t> </a:t>
            </a:r>
            <a:r>
              <a:rPr lang="ru-RU" dirty="0" smtClean="0"/>
              <a:t>церковных учреждений (например, </a:t>
            </a:r>
            <a:r>
              <a:rPr lang="ru-RU" dirty="0" smtClean="0">
                <a:solidFill>
                  <a:srgbClr val="FF0000"/>
                </a:solidFill>
              </a:rPr>
              <a:t>Великий</a:t>
            </a:r>
            <a:r>
              <a:rPr lang="ru-RU" dirty="0"/>
              <a:t> </a:t>
            </a:r>
            <a:r>
              <a:rPr lang="ru-RU" dirty="0">
                <a:solidFill>
                  <a:srgbClr val="FF0000"/>
                </a:solidFill>
              </a:rPr>
              <a:t>Магистр</a:t>
            </a:r>
            <a:r>
              <a:rPr lang="ru-RU" dirty="0"/>
              <a:t>, или </a:t>
            </a:r>
            <a:r>
              <a:rPr lang="ru-RU" dirty="0">
                <a:solidFill>
                  <a:srgbClr val="FF0000"/>
                </a:solidFill>
              </a:rPr>
              <a:t>гроссмейстер</a:t>
            </a:r>
            <a:r>
              <a:rPr lang="ru-RU" dirty="0" smtClean="0"/>
              <a:t>,</a:t>
            </a:r>
            <a:r>
              <a:rPr lang="ru-RU" dirty="0"/>
              <a:t> глава духовно-рыцарского ордена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 smtClean="0"/>
              <a:t>                         </a:t>
            </a:r>
            <a:r>
              <a:rPr lang="ru-RU" i="1" dirty="0" smtClean="0"/>
              <a:t>Исторический</a:t>
            </a:r>
            <a:r>
              <a:rPr lang="ru-RU" i="1" dirty="0"/>
              <a:t> словарь. 2000.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8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01824"/>
          </a:xfrm>
        </p:spPr>
        <p:txBody>
          <a:bodyPr/>
          <a:lstStyle/>
          <a:p>
            <a:pPr algn="ctr"/>
            <a:r>
              <a:rPr lang="ru-RU" dirty="0" smtClean="0"/>
              <a:t>Актуальность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208912" cy="35630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Проблема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коммуникативной компетенции </a:t>
            </a:r>
            <a:r>
              <a:rPr lang="ru-RU" dirty="0" smtClean="0"/>
              <a:t>современной личности крайне важна с практической точки зрения:  именно речевая коммуникация предопределяет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успех человека</a:t>
            </a:r>
            <a:r>
              <a:rPr lang="ru-RU" dirty="0" smtClean="0"/>
              <a:t> в различных областях деятельности.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58300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6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29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288032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dirty="0"/>
              <a:t>П</a:t>
            </a:r>
            <a:r>
              <a:rPr lang="ru-RU" dirty="0" smtClean="0"/>
              <a:t>одготовка специалистов, владеющих </a:t>
            </a:r>
            <a:r>
              <a:rPr lang="ru-RU" dirty="0"/>
              <a:t>навыками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анализа, редактирования и экспертизы</a:t>
            </a:r>
            <a:r>
              <a:rPr lang="ru-RU" dirty="0"/>
              <a:t> </a:t>
            </a:r>
            <a:r>
              <a:rPr lang="ru-RU" dirty="0" smtClean="0"/>
              <a:t>текста, осуществляющих профессиональную деятельность в области политической </a:t>
            </a:r>
            <a:r>
              <a:rPr lang="ru-RU" dirty="0"/>
              <a:t>коммуникации, </a:t>
            </a:r>
            <a:r>
              <a:rPr lang="ru-RU" dirty="0" smtClean="0"/>
              <a:t>интернет-коммуникации</a:t>
            </a:r>
            <a:r>
              <a:rPr lang="ru-RU" dirty="0"/>
              <a:t>, </a:t>
            </a:r>
            <a:r>
              <a:rPr lang="ru-RU" dirty="0" smtClean="0"/>
              <a:t>языка </a:t>
            </a:r>
            <a:r>
              <a:rPr lang="ru-RU" dirty="0"/>
              <a:t>рекламы и </a:t>
            </a:r>
            <a:r>
              <a:rPr lang="ru-RU" dirty="0" smtClean="0"/>
              <a:t>СМИ.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41808"/>
            <a:ext cx="3600400" cy="2091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4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959" y="620688"/>
            <a:ext cx="8229600" cy="91784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Цель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556792"/>
            <a:ext cx="8229600" cy="338437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dirty="0"/>
              <a:t>Дать знания в области:</a:t>
            </a:r>
          </a:p>
          <a:p>
            <a:r>
              <a:rPr lang="ru-RU" sz="2400" dirty="0" smtClean="0"/>
              <a:t>интернет-лингвистики, </a:t>
            </a:r>
          </a:p>
          <a:p>
            <a:r>
              <a:rPr lang="ru-RU" sz="2400" dirty="0" smtClean="0"/>
              <a:t>лингвистической экспертизы </a:t>
            </a:r>
            <a:r>
              <a:rPr lang="ru-RU" sz="2400" dirty="0"/>
              <a:t>текста, </a:t>
            </a:r>
            <a:endParaRPr lang="ru-RU" sz="2400" dirty="0" smtClean="0"/>
          </a:p>
          <a:p>
            <a:r>
              <a:rPr lang="ru-RU" sz="2400" dirty="0"/>
              <a:t>п</a:t>
            </a:r>
            <a:r>
              <a:rPr lang="ru-RU" sz="2400" dirty="0" smtClean="0"/>
              <a:t>олитической лингвистики, </a:t>
            </a:r>
          </a:p>
          <a:p>
            <a:r>
              <a:rPr lang="ru-RU" sz="2400" dirty="0" smtClean="0"/>
              <a:t>деловой и научной коммуникации, 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едактирования текста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филологического анализа текста, в том числе </a:t>
            </a:r>
            <a:r>
              <a:rPr lang="ru-RU" sz="2400" dirty="0" err="1" smtClean="0"/>
              <a:t>креолизованного</a:t>
            </a:r>
            <a:r>
              <a:rPr lang="ru-RU" sz="2400" dirty="0" smtClean="0"/>
              <a:t> (</a:t>
            </a:r>
            <a:r>
              <a:rPr lang="ru-RU" sz="2400" dirty="0" err="1" smtClean="0"/>
              <a:t>поликодового</a:t>
            </a:r>
            <a:r>
              <a:rPr lang="ru-RU" sz="2400" dirty="0" smtClean="0"/>
              <a:t>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69160"/>
            <a:ext cx="3260595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8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761783" y="1124744"/>
            <a:ext cx="2730095" cy="108012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Политическая коммуникация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755578" y="5049180"/>
            <a:ext cx="2808310" cy="1116124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ингвистическая экспертиза текста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754590" y="2492896"/>
            <a:ext cx="2737288" cy="1008112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зык СМИ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755577" y="3789040"/>
            <a:ext cx="2808311" cy="1008112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едактирование текста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2852936"/>
            <a:ext cx="702261" cy="142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9600" b="1" dirty="0">
                <a:ln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7" name="Загнутый угол 16"/>
          <p:cNvSpPr/>
          <p:nvPr/>
        </p:nvSpPr>
        <p:spPr>
          <a:xfrm>
            <a:off x="5567561" y="1196752"/>
            <a:ext cx="2736304" cy="1047328"/>
          </a:xfrm>
          <a:prstGeom prst="foldedCorner">
            <a:avLst/>
          </a:prstGeom>
          <a:solidFill>
            <a:srgbClr val="FF7C8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еминары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5544294" y="2465821"/>
            <a:ext cx="2831579" cy="1074403"/>
          </a:xfrm>
          <a:prstGeom prst="foldedCorner">
            <a:avLst/>
          </a:prstGeom>
          <a:solidFill>
            <a:srgbClr val="FF7C8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Коллективные исследовательские проекты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5567561" y="3756248"/>
            <a:ext cx="2808312" cy="1008112"/>
          </a:xfrm>
          <a:prstGeom prst="foldedCorner">
            <a:avLst/>
          </a:prstGeom>
          <a:solidFill>
            <a:srgbClr val="FF7C8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ворческие мастерские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5508104" y="5124400"/>
            <a:ext cx="2867769" cy="1114958"/>
          </a:xfrm>
          <a:prstGeom prst="foldedCorner">
            <a:avLst/>
          </a:prstGeom>
          <a:solidFill>
            <a:srgbClr val="FF7C8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Научно-исследовательская работа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748025"/>
      </p:ext>
    </p:extLst>
  </p:cSld>
  <p:clrMapOvr>
    <a:masterClrMapping/>
  </p:clrMapOvr>
  <p:transition spd="med" advTm="8297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29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Содержание практик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13537021"/>
              </p:ext>
            </p:extLst>
          </p:nvPr>
        </p:nvGraphicFramePr>
        <p:xfrm>
          <a:off x="35496" y="1844824"/>
          <a:ext cx="9036496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4168" y="3658088"/>
            <a:ext cx="298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Редактирование текстов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56" y="3658089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Написание научных статей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658089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Лингвистическая экспертиза </a:t>
            </a: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2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1765</TotalTime>
  <Words>263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Городская</vt:lpstr>
      <vt:lpstr>Тема Office</vt:lpstr>
      <vt:lpstr>1_Тема Office</vt:lpstr>
      <vt:lpstr>Презентация PowerPoint</vt:lpstr>
      <vt:lpstr>Презентация PowerPoint</vt:lpstr>
      <vt:lpstr>Кто такой магистр?</vt:lpstr>
      <vt:lpstr>Презентация PowerPoint</vt:lpstr>
      <vt:lpstr>Актуальность программы</vt:lpstr>
      <vt:lpstr>Миссия программы</vt:lpstr>
      <vt:lpstr>Цель программы</vt:lpstr>
      <vt:lpstr>Презентация PowerPoint</vt:lpstr>
      <vt:lpstr>Содержание практик</vt:lpstr>
      <vt:lpstr>Наши выпускники</vt:lpstr>
      <vt:lpstr>Для чего нужна магистратура  Из первых уст</vt:lpstr>
      <vt:lpstr>Презентация PowerPoint</vt:lpstr>
      <vt:lpstr>Презентация PowerPoint</vt:lpstr>
      <vt:lpstr>Презентация PowerPoint</vt:lpstr>
      <vt:lpstr>Мы и наши научные интересы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МАГИСТЕРСКИЕ ПРОГРАММЫ</dc:title>
  <dc:creator>КРЯТПЛ</dc:creator>
  <cp:lastModifiedBy>1</cp:lastModifiedBy>
  <cp:revision>128</cp:revision>
  <dcterms:created xsi:type="dcterms:W3CDTF">2016-02-09T09:46:55Z</dcterms:created>
  <dcterms:modified xsi:type="dcterms:W3CDTF">2019-10-16T06:53:40Z</dcterms:modified>
</cp:coreProperties>
</file>