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326" r:id="rId4"/>
    <p:sldId id="301" r:id="rId5"/>
    <p:sldId id="302" r:id="rId6"/>
    <p:sldId id="304" r:id="rId7"/>
    <p:sldId id="332" r:id="rId8"/>
    <p:sldId id="330" r:id="rId9"/>
    <p:sldId id="331" r:id="rId10"/>
    <p:sldId id="328" r:id="rId11"/>
    <p:sldId id="305" r:id="rId12"/>
    <p:sldId id="309" r:id="rId13"/>
    <p:sldId id="272" r:id="rId14"/>
    <p:sldId id="299" r:id="rId15"/>
    <p:sldId id="316" r:id="rId16"/>
    <p:sldId id="334" r:id="rId17"/>
    <p:sldId id="274" r:id="rId18"/>
    <p:sldId id="333" r:id="rId19"/>
    <p:sldId id="319" r:id="rId20"/>
    <p:sldId id="321" r:id="rId21"/>
    <p:sldId id="322" r:id="rId22"/>
    <p:sldId id="320" r:id="rId23"/>
    <p:sldId id="318" r:id="rId24"/>
    <p:sldId id="324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7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683850-437B-43AD-9028-51B2C586D9B1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E54F63-E53F-4DA2-B581-D5240305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33F-BECD-484E-BEC7-67BFEF6B2A4D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D85-F42E-4713-8DD8-A1D5B2C5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DC2F-FA18-40C4-A746-3FE949A1580D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AD86-2A02-4975-B9EB-AE5C86A9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8EBD2-FD9C-48C4-8586-D3541C273071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C4A58-18BB-4DC7-88CD-00093774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7C8E-6FD8-4582-977F-D1FFD8932C9B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662D-5791-4612-BC2A-34EC6E05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326D9-D0F2-4970-9125-B7D282CC1B7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DA2CCD-1F82-4E9F-95B5-6481FF62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926C4-98EE-4BE9-BF8D-C1C3564A23E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0819C-FCA8-4AE4-87AB-A8A8BFC0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E898E-6781-4526-AFB8-5E64B12F163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F8B85-15E0-43FC-8ADC-D6B46D5B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1EA67-EB5A-45B0-8744-1E4C341971B7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EE707-032D-4051-851A-BFBB06D2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93A-4E5C-452B-A564-C453103124D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399F-5577-4DE0-AFE1-8035460A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F963D-4D2F-411B-9AB1-158F5CE4104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4A506-66C9-48AD-9077-2816CB47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29925D-0143-4BA4-A04D-F2D8862046E5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5FF635-DA82-422E-BD57-8C1AFC4D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6C8052-7A07-4F07-A641-D317E747B8A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7C8330-9D20-400B-BA64-FA1321BF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7" r:id="rId3"/>
    <p:sldLayoutId id="2147483758" r:id="rId4"/>
    <p:sldLayoutId id="2147483759" r:id="rId5"/>
    <p:sldLayoutId id="2147483760" r:id="rId6"/>
    <p:sldLayoutId id="2147483752" r:id="rId7"/>
    <p:sldLayoutId id="2147483761" r:id="rId8"/>
    <p:sldLayoutId id="2147483762" r:id="rId9"/>
    <p:sldLayoutId id="2147483753" r:id="rId10"/>
    <p:sldLayoutId id="2147483754" r:id="rId11"/>
    <p:sldLayoutId id="21474837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001000" cy="25145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Georgia" pitchFamily="18" charset="0"/>
                <a:cs typeface="Arial" pitchFamily="34" charset="0"/>
              </a:rPr>
              <a:t>Кафедра романской филологии, </a:t>
            </a:r>
            <a:br>
              <a:rPr lang="ru-RU" sz="3600" dirty="0" smtClean="0">
                <a:latin typeface="Georgia" pitchFamily="18" charset="0"/>
                <a:cs typeface="Arial" pitchFamily="34" charset="0"/>
              </a:rPr>
            </a:br>
            <a:r>
              <a:rPr lang="ru-RU" sz="3600" dirty="0" smtClean="0">
                <a:latin typeface="Georgia" pitchFamily="18" charset="0"/>
                <a:cs typeface="Arial" pitchFamily="34" charset="0"/>
              </a:rPr>
              <a:t>второго иностранного языка и лингводидактики</a:t>
            </a:r>
            <a:endParaRPr lang="ru-RU" sz="36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153400" cy="304800"/>
          </a:xfrm>
        </p:spPr>
        <p:txBody>
          <a:bodyPr/>
          <a:lstStyle/>
          <a:p>
            <a:pPr marR="0" eaLnBrk="1" hangingPunct="1"/>
            <a:endParaRPr lang="ru-RU" sz="3600" b="1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4610119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811" y="285728"/>
            <a:ext cx="13699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072098"/>
          </a:xfrm>
        </p:spPr>
        <p:txBody>
          <a:bodyPr/>
          <a:lstStyle/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Международный конкурс художественного перевода INALCO (г. Париж) </a:t>
            </a:r>
            <a:r>
              <a:rPr lang="en-GB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в 20-ке лучших переводов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Межрегиональный конкурс перевода, Саранск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худ-го текста,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 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Республиканский конкурс переводчиков, Якутск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прозы,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стихотворения,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место</a:t>
            </a:r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Международный молодежный конкурс перевода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“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Littera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Scripta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”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Екатеринбург</a:t>
            </a:r>
          </a:p>
          <a:p>
            <a:pPr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- Перевод прозы,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II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место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Наши достижения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2"/>
          </a:xfrm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Неделя «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Франкофонии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Дискуссионный клуб «Романский мир»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День Франции (межд.неделя в УдГУ)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Фестиваль  студенческого творчества «Языковая радуга»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День переводчика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Фонетические, поэтические, переводческие конкурсы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Новогодние спектакли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олимпиадах и др.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1414"/>
            <a:ext cx="8115328" cy="101122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Georgia" pitchFamily="18" charset="0"/>
                <a:cs typeface="Arial" pitchFamily="34" charset="0"/>
              </a:rPr>
              <a:t>Внеучебная</a:t>
            </a:r>
            <a:r>
              <a:rPr lang="ru-RU" dirty="0">
                <a:latin typeface="Georgia" pitchFamily="18" charset="0"/>
                <a:cs typeface="Arial" pitchFamily="34" charset="0"/>
              </a:rPr>
              <a:t> деятельность</a:t>
            </a:r>
          </a:p>
        </p:txBody>
      </p:sp>
      <p:pic>
        <p:nvPicPr>
          <p:cNvPr id="614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519" y="285728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3081"/>
          <a:stretch/>
        </p:blipFill>
        <p:spPr>
          <a:xfrm>
            <a:off x="323528" y="260648"/>
            <a:ext cx="58486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515"/>
          <a:stretch/>
        </p:blipFill>
        <p:spPr bwMode="auto">
          <a:xfrm>
            <a:off x="5259549" y="2852935"/>
            <a:ext cx="3770734" cy="38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318" y="357166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3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86916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Наши партнеры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998554"/>
            <a:ext cx="8229600" cy="4787900"/>
          </a:xfrm>
        </p:spPr>
        <p:txBody>
          <a:bodyPr/>
          <a:lstStyle/>
          <a:p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Alliance Française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Торгово-промышленная палата г. Парижа</a:t>
            </a: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Посольство Франции в России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Российский культурный центр г. Парижа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INALCO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– Национальный институт восточных языков и культур (г.Париж, Франция)</a:t>
            </a:r>
          </a:p>
          <a:p>
            <a:pPr>
              <a:lnSpc>
                <a:spcPct val="90000"/>
              </a:lnSpc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французский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клуб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  <a:p>
            <a:pPr>
              <a:lnSpc>
                <a:spcPct val="90000"/>
              </a:lnSpc>
            </a:pPr>
            <a:endParaRPr lang="ru-R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18600"/>
            <a:ext cx="3119996" cy="208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Georgia" pitchFamily="18" charset="0"/>
                <a:cs typeface="Arial" pitchFamily="34" charset="0"/>
              </a:rPr>
              <a:t>Наши иностранные коллеги</a:t>
            </a:r>
          </a:p>
        </p:txBody>
      </p:sp>
      <p:pic>
        <p:nvPicPr>
          <p:cNvPr id="1027" name="Picture 3" descr="C:\Users\1\Desktop\P1070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DSC05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428736"/>
            <a:ext cx="340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83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4581128"/>
            <a:ext cx="2057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Летние лингвистические школы Франции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волонтерских программах во Франции, США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Программа «Ассистент преподавателя русского языка во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Франции» (г. Париж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Версаль, Франция)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  <a:cs typeface="Arial" pitchFamily="34" charset="0"/>
              </a:rPr>
              <a:t>Возможности</a:t>
            </a:r>
            <a:endParaRPr lang="ru-RU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7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00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dirty="0">
                <a:latin typeface="Georgia" pitchFamily="18" charset="0"/>
                <a:cs typeface="Arial" pitchFamily="34" charset="0"/>
              </a:rPr>
              <a:t>Международные</a:t>
            </a:r>
            <a:r>
              <a:rPr lang="ru-RU" sz="3200" b="0" dirty="0" smtClean="0">
                <a:effectLst/>
              </a:rPr>
              <a:t> </a:t>
            </a:r>
            <a:r>
              <a:rPr lang="ru-RU" sz="3200" dirty="0">
                <a:latin typeface="Georgia" pitchFamily="18" charset="0"/>
                <a:cs typeface="Arial" pitchFamily="34" charset="0"/>
              </a:rPr>
              <a:t>экзамены</a:t>
            </a:r>
            <a:r>
              <a:rPr lang="ru-RU" sz="3200" dirty="0" smtClean="0">
                <a:effectLst/>
                <a:latin typeface="Georgia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8032777" cy="4762500"/>
          </a:xfrm>
        </p:spPr>
        <p:txBody>
          <a:bodyPr/>
          <a:lstStyle/>
          <a:p>
            <a:pPr algn="just">
              <a:buNone/>
            </a:pPr>
            <a:r>
              <a:rPr lang="en-US" sz="2400" b="1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Обучаясь по данному профилю Вы имеете возможность сдать международный экзамен </a:t>
            </a:r>
            <a:r>
              <a:rPr lang="en-US" sz="2400" b="1" dirty="0" smtClean="0">
                <a:latin typeface="Georgia" pitchFamily="18" charset="0"/>
                <a:cs typeface="Times New Roman" pitchFamily="18" charset="0"/>
              </a:rPr>
              <a:t>DELF </a:t>
            </a:r>
            <a:r>
              <a:rPr lang="en-US" sz="2400" b="1" dirty="0" smtClean="0">
                <a:latin typeface="Georgia" pitchFamily="18" charset="0"/>
                <a:cs typeface="Times New Roman" pitchFamily="18" charset="0"/>
              </a:rPr>
              <a:t>(A1-C1)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, позволяющий продолжить обучение в Европе</a:t>
            </a:r>
          </a:p>
          <a:p>
            <a:pPr>
              <a:buNone/>
            </a:pPr>
            <a:endParaRPr lang="ru-RU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519" y="144463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34" y="3000372"/>
            <a:ext cx="4466474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00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>
                <a:latin typeface="Georgia" pitchFamily="18" charset="0"/>
                <a:cs typeface="Arial" pitchFamily="34" charset="0"/>
              </a:rPr>
              <a:t>Международные</a:t>
            </a:r>
            <a:r>
              <a:rPr lang="ru-RU" sz="3600" b="0" dirty="0" smtClean="0">
                <a:effectLst/>
              </a:rPr>
              <a:t> </a:t>
            </a:r>
            <a:r>
              <a:rPr lang="ru-RU" sz="3600" dirty="0">
                <a:latin typeface="Georgia" pitchFamily="18" charset="0"/>
                <a:cs typeface="Arial" pitchFamily="34" charset="0"/>
              </a:rPr>
              <a:t>экзамены</a:t>
            </a:r>
            <a:r>
              <a:rPr lang="ru-RU" sz="3600" dirty="0" smtClean="0">
                <a:effectLst/>
              </a:rPr>
              <a:t>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179887" cy="4762500"/>
          </a:xfrm>
        </p:spPr>
        <p:txBody>
          <a:bodyPr/>
          <a:lstStyle/>
          <a:p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кзамен</a:t>
            </a:r>
            <a:r>
              <a:rPr lang="en-GB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DELF-DALF </a:t>
            </a:r>
          </a:p>
          <a:p>
            <a:pPr>
              <a:buFont typeface="Wingdings 3" pitchFamily="18" charset="2"/>
              <a:buNone/>
            </a:pP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общему 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французскому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</a:t>
            </a:r>
            <a:r>
              <a:rPr lang="en-GB" sz="2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зыку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A1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</a:t>
            </a:r>
            <a:r>
              <a:rPr lang="en-GB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</a:t>
            </a:r>
            <a:endParaRPr lang="en-GB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300" dirty="0" smtClean="0"/>
          </a:p>
        </p:txBody>
      </p:sp>
      <p:sp>
        <p:nvSpPr>
          <p:cNvPr id="48132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Экзамен по специальному французскому языку (экономика, туризм и гостиничный бизнес)  </a:t>
            </a:r>
          </a:p>
        </p:txBody>
      </p:sp>
      <p:pic>
        <p:nvPicPr>
          <p:cNvPr id="481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" y="2750768"/>
            <a:ext cx="4100985" cy="2983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4519" y="144463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481138"/>
            <a:ext cx="7901014" cy="452596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Наши выпускники готовы работать переводчиками (письменными и устными) со знанием двух иностранных языков, гидами-переводчиками, редакторами, референтами в издательствах, в сфере массовой коммуникации, они также могут заниматься научно-исследовательской деятельностью.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387751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1142984"/>
            <a:ext cx="3400420" cy="4500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Наталья Григорьева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ассистент-переводчик во французской компании "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Леруа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Мерлен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", г. Москва. </a:t>
            </a:r>
            <a:endParaRPr lang="ru-RU" sz="2800" b="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5190229"/>
            <a:ext cx="169043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539552" y="54868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45.03.02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Лингвистика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Arial" pitchFamily="34" charset="0"/>
              </a:rPr>
              <a:t>Перевод и переводоведение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Французский язык</a:t>
            </a:r>
          </a:p>
          <a:p>
            <a:pPr algn="ctr"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4 года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29" y="4568031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7" y="142852"/>
            <a:ext cx="1214446" cy="120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4657"/>
          <a:stretch>
            <a:fillRect/>
          </a:stretch>
        </p:blipFill>
        <p:spPr>
          <a:xfrm>
            <a:off x="500034" y="1428736"/>
            <a:ext cx="457203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1857364"/>
            <a:ext cx="3257544" cy="392909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Наталья Вахрушева</a:t>
            </a:r>
            <a:r>
              <a:rPr lang="fr-FR" sz="3100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fr-FR" sz="31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fr-FR" sz="3100" dirty="0" smtClean="0">
                <a:latin typeface="Georgia" pitchFamily="18" charset="0"/>
                <a:cs typeface="Times New Roman" pitchFamily="18" charset="0"/>
              </a:rPr>
            </a:br>
            <a:r>
              <a:rPr lang="fr-FR" sz="31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fr-FR" sz="31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100" b="0" dirty="0" smtClean="0">
                <a:latin typeface="Georgia" pitchFamily="18" charset="0"/>
                <a:cs typeface="Times New Roman" pitchFamily="18" charset="0"/>
              </a:rPr>
              <a:t>Женевский университет, филологический факультет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5066211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2860714" cy="410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428736"/>
            <a:ext cx="3971924" cy="4500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Georgia" pitchFamily="18" charset="0"/>
                <a:cs typeface="Times New Roman" pitchFamily="18" charset="0"/>
              </a:rPr>
              <a:t>Софья </a:t>
            </a:r>
            <a:r>
              <a:rPr lang="ru-RU" sz="3200" i="1" dirty="0" err="1" smtClean="0">
                <a:latin typeface="Georgia" pitchFamily="18" charset="0"/>
                <a:cs typeface="Times New Roman" pitchFamily="18" charset="0"/>
              </a:rPr>
              <a:t>Аббазова</a:t>
            </a:r>
            <a:r>
              <a:rPr lang="en-US" sz="3200" i="1" dirty="0" smtClean="0">
                <a:latin typeface="Georgia" pitchFamily="18" charset="0"/>
                <a:cs typeface="Times New Roman" pitchFamily="18" charset="0"/>
              </a:rPr>
              <a:t>,</a:t>
            </a:r>
            <a:br>
              <a:rPr lang="en-US" sz="32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Международная компания программного обеспечения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Veeam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Software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, 	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Санкт-Петербург, переводчик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endParaRPr lang="ru-RU" sz="2800" b="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802" y="5013176"/>
            <a:ext cx="1728002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959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310135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285860"/>
            <a:ext cx="3971924" cy="40005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Анастасия Фролова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ООО "Объединенная Автомобильная Группа" (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ИжАвто</a:t>
            </a: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), переводчик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Ижевск</a:t>
            </a:r>
            <a:endParaRPr lang="ru-RU" sz="2800" b="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797152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1142984"/>
            <a:ext cx="3543296" cy="442915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Екатерина </a:t>
            </a:r>
            <a:r>
              <a:rPr lang="ru-RU" sz="2800" i="1" dirty="0" err="1" smtClean="0">
                <a:latin typeface="Georgia" pitchFamily="18" charset="0"/>
                <a:cs typeface="Times New Roman" pitchFamily="18" charset="0"/>
              </a:rPr>
              <a:t>Муллаярова</a:t>
            </a: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>, </a:t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Сорбонна, 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Факультет искусств и </a:t>
            </a:r>
            <a:r>
              <a:rPr lang="ru-RU" sz="2800" b="0" dirty="0" err="1" smtClean="0">
                <a:latin typeface="Georgia" pitchFamily="18" charset="0"/>
                <a:cs typeface="Times New Roman" pitchFamily="18" charset="0"/>
              </a:rPr>
              <a:t>медиа</a:t>
            </a:r>
            <a:endParaRPr lang="ru-RU" sz="2800" b="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05959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4098135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1643042" y="50004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Наши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выпускники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797152"/>
            <a:ext cx="1840697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941168"/>
            <a:ext cx="176556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DSC073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287" r="31340"/>
          <a:stretch>
            <a:fillRect/>
          </a:stretch>
        </p:blipFill>
        <p:spPr>
          <a:xfrm>
            <a:off x="500034" y="1214422"/>
            <a:ext cx="364333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285860"/>
            <a:ext cx="3471858" cy="4500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Елена Алексеева, </a:t>
            </a:r>
            <a:br>
              <a:rPr lang="ru-RU" sz="28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НПО «Компьютер», </a:t>
            </a:r>
            <a:br>
              <a:rPr lang="ru-RU" sz="2800" b="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Georgia" pitchFamily="18" charset="0"/>
                <a:cs typeface="Times New Roman" pitchFamily="18" charset="0"/>
              </a:rPr>
              <a:t>г. Ижевск,  технический переводчик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Контакты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Зав.кафедрой – </a:t>
            </a:r>
            <a:r>
              <a:rPr lang="ru-RU" sz="3200" b="1" i="1" dirty="0" err="1" smtClean="0">
                <a:latin typeface="Georgia" pitchFamily="18" charset="0"/>
              </a:rPr>
              <a:t>к.пед.н</a:t>
            </a:r>
            <a:r>
              <a:rPr lang="ru-RU" sz="3200" b="1" i="1" dirty="0" smtClean="0">
                <a:latin typeface="Georgia" pitchFamily="18" charset="0"/>
              </a:rPr>
              <a:t>., доцент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i="1" dirty="0" err="1" smtClean="0">
                <a:latin typeface="Georgia" pitchFamily="18" charset="0"/>
              </a:rPr>
              <a:t>Вартанова</a:t>
            </a:r>
            <a:r>
              <a:rPr lang="ru-RU" sz="3200" b="1" i="1" dirty="0" smtClean="0">
                <a:latin typeface="Georgia" pitchFamily="18" charset="0"/>
              </a:rPr>
              <a:t>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i="1" dirty="0" smtClean="0">
                <a:latin typeface="Georgia" pitchFamily="18" charset="0"/>
              </a:rPr>
              <a:t>Владлена Владимировна</a:t>
            </a:r>
            <a:endParaRPr lang="ru-RU" sz="3200" b="1" dirty="0" smtClean="0">
              <a:latin typeface="Georgia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ru-RU" sz="3200" dirty="0" smtClean="0">
              <a:latin typeface="Georgia" pitchFamily="18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тел. (3412) 916-174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e-mail: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paris_madrid@mail.ru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 корп. ауд. 32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3600" dirty="0" smtClean="0">
              <a:latin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4714884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643" y="144463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Вступительные испытания (ЕГЭ):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Иностранный язык (английский или французский языки)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Русский язык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Литература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280" y="4770586"/>
            <a:ext cx="201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1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: Теория и практика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	французского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языка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2 : Теория и практика перевода (первый, второй иностранный языки)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Блок 3 : Практика английского языка (второй иностранный язык)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Учебная деятельность</a:t>
            </a:r>
          </a:p>
        </p:txBody>
      </p:sp>
      <p:pic>
        <p:nvPicPr>
          <p:cNvPr id="3074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767" y="214290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523" y="4869160"/>
            <a:ext cx="2436195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91264" cy="452596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механический завод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Управление федеральной миграционной службы по УР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Дом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Дружбы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народов (Международный фестиваль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ПарИжевск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с 2012 г.)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Ижевский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киноклуб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itchFamily="18" charset="0"/>
                <a:cs typeface="Arial" pitchFamily="34" charset="0"/>
              </a:rPr>
              <a:t>Переводческая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практика</a:t>
            </a:r>
          </a:p>
        </p:txBody>
      </p:sp>
      <p:pic>
        <p:nvPicPr>
          <p:cNvPr id="4098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3081" y="71414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91134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Очное и заочное участие во Всероссийских конференциях (Пермь, Чебоксары, Москва, Санкт-Петербург, Екатеринбург и др.)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Междисциплинарная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студенческая конференция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иностранных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языках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Участие в научных мероприятиях УдГУ</a:t>
            </a:r>
          </a:p>
          <a:p>
            <a:pPr marL="109537" indent="0" algn="just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научных исследований: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перевод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переводоведение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сравнительная типология языков и культур,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литературоведение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Georgia" pitchFamily="18" charset="0"/>
                <a:cs typeface="Arial" pitchFamily="34" charset="0"/>
              </a:rPr>
              <a:t>Научно-исследовательская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деятельность</a:t>
            </a:r>
          </a:p>
        </p:txBody>
      </p:sp>
      <p:pic>
        <p:nvPicPr>
          <p:cNvPr id="5122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643" y="500042"/>
            <a:ext cx="1036637" cy="102711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75004"/>
            <a:ext cx="8229600" cy="4525962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Ежегодное участие в Недели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Франкофонии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 конкурсах перевода (художественного, поэтического, литературного)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Программа Недели </a:t>
            </a:r>
            <a:r>
              <a:rPr lang="ru-RU" sz="2000" dirty="0" err="1" smtClean="0">
                <a:latin typeface="Georgia" pitchFamily="18" charset="0"/>
              </a:rPr>
              <a:t>Франкофонии</a:t>
            </a:r>
            <a:r>
              <a:rPr lang="ru-RU" sz="2000" dirty="0" smtClean="0">
                <a:latin typeface="Georgia" pitchFamily="18" charset="0"/>
              </a:rPr>
              <a:t>- 2017</a:t>
            </a: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4" y="595313"/>
          <a:ext cx="8255963" cy="5834083"/>
        </p:xfrm>
        <a:graphic>
          <a:graphicData uri="http://schemas.openxmlformats.org/presentationml/2006/ole">
            <p:oleObj spid="_x0000_s1026" name="Acrobat Document" r:id="rId3" imgW="8019943" imgH="5667255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Rf42YY6i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9" y="571480"/>
            <a:ext cx="8747183" cy="61230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Конкурс перевода - 2017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391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Открытая</vt:lpstr>
      <vt:lpstr>Acrobat Document</vt:lpstr>
      <vt:lpstr>Кафедра романской филологии,  второго иностранного языка и лингводидактики</vt:lpstr>
      <vt:lpstr>Слайд 2</vt:lpstr>
      <vt:lpstr>Слайд 3</vt:lpstr>
      <vt:lpstr>Учебная деятельность</vt:lpstr>
      <vt:lpstr>Переводческая практика</vt:lpstr>
      <vt:lpstr>Научно-исследовательская деятельность</vt:lpstr>
      <vt:lpstr>Слайд 7</vt:lpstr>
      <vt:lpstr>Программа Недели Франкофонии- 2017</vt:lpstr>
      <vt:lpstr>Конкурс перевода - 2017</vt:lpstr>
      <vt:lpstr>Наши достижения </vt:lpstr>
      <vt:lpstr>Внеучебная деятельность</vt:lpstr>
      <vt:lpstr>Слайд 12</vt:lpstr>
      <vt:lpstr>Наши партнеры</vt:lpstr>
      <vt:lpstr>Наши иностранные коллеги</vt:lpstr>
      <vt:lpstr>Возможности</vt:lpstr>
      <vt:lpstr>Международные экзамены </vt:lpstr>
      <vt:lpstr>Международные экзамены </vt:lpstr>
      <vt:lpstr>Слайд 18</vt:lpstr>
      <vt:lpstr>Наталья Григорьева,   ассистент-переводчик во французской компании "Леруа Мерлен", г. Москва. </vt:lpstr>
      <vt:lpstr>Наталья Вахрушева,  Женевский университет, филологический факультет </vt:lpstr>
      <vt:lpstr>Софья Аббазова,  Международная компания программного обеспечения Veeam Software,   г. Санкт-Петербург, переводчик </vt:lpstr>
      <vt:lpstr>Анастасия Фролова,   ООО "Объединенная Автомобильная Группа" (ИжАвто), переводчик г. Ижевск</vt:lpstr>
      <vt:lpstr>Екатерина Муллаярова,   Сорбонна,  Факультет искусств и медиа</vt:lpstr>
      <vt:lpstr>Елена Алексеева,   НПО «Компьютер»,  г. Ижевск,  технический переводчик</vt:lpstr>
      <vt:lpstr>Контакты</vt:lpstr>
    </vt:vector>
  </TitlesOfParts>
  <Company>ГОУВПО УдГУ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KAF2</dc:creator>
  <cp:lastModifiedBy>User</cp:lastModifiedBy>
  <cp:revision>236</cp:revision>
  <dcterms:created xsi:type="dcterms:W3CDTF">2011-04-18T10:07:43Z</dcterms:created>
  <dcterms:modified xsi:type="dcterms:W3CDTF">2019-09-30T08:07:10Z</dcterms:modified>
</cp:coreProperties>
</file>