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0" r:id="rId3"/>
    <p:sldId id="341" r:id="rId4"/>
    <p:sldId id="373" r:id="rId5"/>
    <p:sldId id="372" r:id="rId6"/>
    <p:sldId id="352" r:id="rId7"/>
    <p:sldId id="353" r:id="rId8"/>
    <p:sldId id="374" r:id="rId9"/>
    <p:sldId id="357" r:id="rId10"/>
    <p:sldId id="356" r:id="rId11"/>
    <p:sldId id="358" r:id="rId12"/>
    <p:sldId id="359" r:id="rId13"/>
    <p:sldId id="360" r:id="rId14"/>
    <p:sldId id="361" r:id="rId15"/>
    <p:sldId id="362" r:id="rId16"/>
    <p:sldId id="365" r:id="rId17"/>
    <p:sldId id="367" r:id="rId18"/>
    <p:sldId id="368" r:id="rId19"/>
    <p:sldId id="369" r:id="rId20"/>
    <p:sldId id="370" r:id="rId21"/>
    <p:sldId id="371" r:id="rId22"/>
    <p:sldId id="366" r:id="rId23"/>
    <p:sldId id="34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7" autoAdjust="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BE82C-00EC-4808-9715-C20903E14E4E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37C8-AB79-43FA-A29F-B8E84D849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1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1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6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6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4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5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5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5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59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8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37C8-AB79-43FA-A29F-B8E84D849D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68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37C8-AB79-43FA-A29F-B8E84D849D9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6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" y="1571612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720" y="1785926"/>
            <a:ext cx="8611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межуднародной академической студенческой мобильности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214290"/>
            <a:ext cx="752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Masaryk University?</a:t>
            </a:r>
            <a:br>
              <a:rPr lang="en-US" b="1" dirty="0" smtClean="0"/>
            </a:br>
            <a:r>
              <a:rPr lang="ru-RU" sz="2700" b="1" dirty="0" smtClean="0"/>
              <a:t>Университет для студентов, которые не боятся думать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686800" cy="532859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Престижный университет в центре Европы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Квалифицированные </a:t>
            </a:r>
            <a:r>
              <a:rPr lang="ru-RU" sz="2400" b="1" dirty="0"/>
              <a:t>преподаватели, хорошо владеющие английским языком </a:t>
            </a:r>
            <a:endParaRPr lang="ru-RU" sz="2400" b="1" dirty="0" smtClean="0"/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/>
              <a:t>Большой выбор интересных курсов, </a:t>
            </a:r>
            <a:r>
              <a:rPr lang="ru-RU" sz="2400" b="1" dirty="0" smtClean="0"/>
              <a:t>отвечающих требованиям </a:t>
            </a:r>
            <a:r>
              <a:rPr lang="ru-RU" sz="2400" b="1" dirty="0"/>
              <a:t>студента любой </a:t>
            </a:r>
            <a:r>
              <a:rPr lang="ru-RU" sz="2400" b="1" dirty="0" smtClean="0"/>
              <a:t>специальности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Уникальная инфраструктура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Приемлемая стоимость проживания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Удобное общежитие, хорошая столовая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Насыщенная студенческая жизнь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501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Местоположение: г.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Хельсинки, Финляндия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Дата основания: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1640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Количество студентов: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36,000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Количество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факультетов: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Количество кампусов: 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Направления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подготовки: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гуманитарное, педагогика, социология,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медицина, юриспруденция, естественные науки и т.д.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(кроме бизнеса и технических дисциплин)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260" y="40429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Университет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г. Хельсинки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249" y="-17671"/>
            <a:ext cx="2647751" cy="26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University of Helsinki?</a:t>
            </a:r>
            <a:br>
              <a:rPr lang="en-US" b="1" dirty="0" smtClean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686800" cy="532859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Входит в сотню лучших университетов мира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Один из основных приоритетов – научные исследования, нацеленные на развитие и благо сообщества в целом и бизнеса в частности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en-US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На всех факультетах предлагают курсы на английском языке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Развитая инфраструктура: языковой центр, предлагающий курсы практически на всех европейских языках, спортивный центр, крупнейшая библиотека и информационный центр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Самое большое сообщество иностранных студентов (более 1800). Университет входит в ассоциацию 23 ведущих университетов Европы (</a:t>
            </a:r>
            <a:r>
              <a:rPr lang="en-US" sz="2400" b="1" dirty="0" smtClean="0"/>
              <a:t>LERU</a:t>
            </a:r>
            <a:r>
              <a:rPr lang="ru-RU" sz="2400" b="1" dirty="0" smtClean="0"/>
              <a:t>)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Комфортная и безопасная среда проживания с разнообразными возможностями для свободного времяпровождения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ru-RU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8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Местоположение: г.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Задар, Хорватия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основания: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1396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студентов: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факультетов: 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Направления подготовки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основном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гуманитарные: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классическая филология, английский/немецкий/французский/итальянский/славянские языки, педагогика,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история искусств и т.д.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71" y="404299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Университет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г. Задар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653" y="-23088"/>
            <a:ext cx="2607347" cy="26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University of Zadar?</a:t>
            </a:r>
            <a:br>
              <a:rPr lang="en-US" b="1" dirty="0" smtClean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686800" cy="5328592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Один из старейших университетов Европы с богатыми культурными традициями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Широкий выбор языковых курсов для студентов-филологов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Приемлемая стоимость проживания</a:t>
            </a:r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Уникальное географическое положение в центре Европы, на берегу Адриатического моря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5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blipFill>
            <a:blip r:embed="rId5">
              <a:alphaModFix amt="40000"/>
            </a:blip>
            <a:stretch>
              <a:fillRect/>
            </a:stretch>
          </a:blip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Местоположение: г.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Гранада,  Испания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основания: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1531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студентов: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факультетов: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программ: 86 бакалаврского уровня, 110 магистерского уровня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prstClr val="black"/>
                </a:solidFill>
              </a:rPr>
              <a:t>Место в национальном рейтинге: 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71" y="404299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Гранадский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Университет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21" y="-9057"/>
            <a:ext cx="2642624" cy="26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University of Granada?</a:t>
            </a:r>
            <a:br>
              <a:rPr lang="en-US" b="1" dirty="0" smtClean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413" y="1412776"/>
            <a:ext cx="8686800" cy="5328592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Преподавание на испанском языке. Возможность изучать другие языки, включая китайский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Богатая мульти-культурная среда (более 2600 иностранных студентов из более чем 70 стран мира)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Сильные научные направления в области исследований по биотехнологии, медицине, экологии, информационным и коммуникационным технологиям, лингвистике, культурологии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Город с поистине студенческой атмосферой – 60 из 25 тысяч жителей – это студенты 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 smtClean="0"/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723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blipFill>
            <a:blip r:embed="rId5">
              <a:alphaModFix amt="40000"/>
            </a:blip>
            <a:stretch>
              <a:fillRect/>
            </a:stretch>
          </a:blip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Местоположение: г.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Ухань,  Китай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Дата основания: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1952 (инженерная школа)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Количество студентов: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56,000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Количество направлений подготовки</a:t>
            </a:r>
            <a:r>
              <a:rPr lang="ru-RU" sz="2600" dirty="0">
                <a:solidFill>
                  <a:prstClr val="black"/>
                </a:solidFill>
              </a:rPr>
              <a:t>: </a:t>
            </a:r>
            <a:r>
              <a:rPr lang="ru-RU" sz="2600" dirty="0" smtClean="0">
                <a:solidFill>
                  <a:prstClr val="black"/>
                </a:solidFill>
              </a:rPr>
              <a:t>12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prstClr val="black"/>
                </a:solidFill>
              </a:rPr>
              <a:t>Ведущие </a:t>
            </a:r>
            <a:r>
              <a:rPr lang="ru-RU" sz="2600" dirty="0">
                <a:solidFill>
                  <a:prstClr val="black"/>
                </a:solidFill>
              </a:rPr>
              <a:t>направления: машиностроение, оптика, здравоохранение, биомедицина, </a:t>
            </a:r>
            <a:r>
              <a:rPr lang="ru-RU" sz="2600" dirty="0" smtClean="0">
                <a:solidFill>
                  <a:prstClr val="black"/>
                </a:solidFill>
              </a:rPr>
              <a:t>электротехника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Количество программ: 98 бакалаврского уровня, 214 магистерского уровня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71" y="404299"/>
            <a:ext cx="6408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Хуачжунский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университет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науки и технологии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9" y="0"/>
            <a:ext cx="3116072" cy="26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3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Why HUST?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413" y="1412776"/>
            <a:ext cx="8686800" cy="518457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Уникальная возможность изучать китайский язык непосредственно в Китае (программа «Китайский язык и культура»)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Эффективные и проверенные на долгом опыте методы преподавания китайского языка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Огромный живописный город-кампус (470 гектар) с развитой инфраструктурой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endParaRPr lang="ru-RU" sz="2400" b="1" dirty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Огромное количество иностранных студентов (порядка 3000) со всех уголков мира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J"/>
            </a:pPr>
            <a:r>
              <a:rPr lang="ru-RU" sz="2400" b="1" dirty="0" smtClean="0"/>
              <a:t>Возможность «окунуться» в китайскую культуру</a:t>
            </a:r>
          </a:p>
          <a:p>
            <a:pPr marL="0" indent="0">
              <a:buClr>
                <a:srgbClr val="000066"/>
              </a:buClr>
              <a:buNone/>
            </a:pPr>
            <a:endParaRPr lang="en-US" sz="2400" b="1" dirty="0" smtClean="0"/>
          </a:p>
          <a:p>
            <a:pPr marL="0" indent="0">
              <a:buClr>
                <a:srgbClr val="000066"/>
              </a:buClr>
              <a:buNone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94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" y="-568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8640960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Местоположение: г.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Сегед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Венгрия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основания: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1581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студентов: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21,000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(3500 иностранных студентов)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факультетов: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программ подготовки: 52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Лучший венгерский университет по версии 2018 года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5" y="36586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Университет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г.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Сегед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56" y="-19283"/>
            <a:ext cx="2656454" cy="26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" y="150017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08" y="11088"/>
            <a:ext cx="1276350" cy="10668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21721"/>
              </p:ext>
            </p:extLst>
          </p:nvPr>
        </p:nvGraphicFramePr>
        <p:xfrm>
          <a:off x="251520" y="1278812"/>
          <a:ext cx="8645138" cy="5224205"/>
        </p:xfrm>
        <a:graphic>
          <a:graphicData uri="http://schemas.openxmlformats.org/drawingml/2006/table">
            <a:tbl>
              <a:tblPr/>
              <a:tblGrid>
                <a:gridCol w="8645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2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Академическая мобильность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возможность пройти обучение в  зарубежном университете, не прерывая своего обучения в УдГУ и 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признанием результатов обучения за рубежом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3" y="-140578"/>
            <a:ext cx="8101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  <a:endParaRPr lang="ru-RU" i="1" dirty="0">
              <a:solidFill>
                <a:srgbClr val="4F81BD">
                  <a:lumMod val="50000"/>
                </a:srgbClr>
              </a:solidFill>
            </a:endParaRPr>
          </a:p>
          <a:p>
            <a:pPr lvl="0" algn="ctr"/>
            <a:r>
              <a:rPr lang="ru-RU" sz="2400" b="1" i="1" cap="all" dirty="0">
                <a:solidFill>
                  <a:prstClr val="white"/>
                </a:solidFill>
              </a:rPr>
              <a:t>ЧТО ТАКОЕ Академическая   мобильность   студентов?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492248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раткосрочная: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3 месяцев,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программам летних школ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947705"/>
            <a:ext cx="3463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долгосрочная: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течение одного или двух семестров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39752" y="429309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4293096"/>
            <a:ext cx="792088" cy="62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" y="-568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399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Местоположение: г.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Печ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енгрия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основания: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1367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студентов: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20,000 (4000 иностранных студентов)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факультетов: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направлений подготовки: 300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41029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Печский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университет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2" y="-5680"/>
            <a:ext cx="2637662" cy="26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-3622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3000520"/>
            <a:ext cx="7929618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Местоположение: г.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Катовицы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Польша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 основания: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студентов: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25,000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факультетов: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(4 кампуса)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направлений подготовки: 240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5" y="36586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Силезский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университет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0" y="-19643"/>
            <a:ext cx="2660750" cy="26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4282" y="1318022"/>
            <a:ext cx="86116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Лисицына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Екатерина Борисовна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Координатор программ студенческой мобильности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УМС и СО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Каб. 240, 1 корп. УдГУ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тел.: 916-480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interedu@udsu.ru</a:t>
            </a:r>
          </a:p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https://vk.com/interudsu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2800" dirty="0" smtClean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0"/>
            <a:ext cx="7314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 и СО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4282" y="1785926"/>
            <a:ext cx="8611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внимание!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2800" dirty="0" smtClean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" y="150017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0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cap="all" dirty="0" smtClean="0">
                <a:solidFill>
                  <a:schemeClr val="bg1"/>
                </a:solidFill>
              </a:rPr>
              <a:t>ЧТО ТАКОЕ Академическая   мобильность   студентов?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10537"/>
              </p:ext>
            </p:extLst>
          </p:nvPr>
        </p:nvGraphicFramePr>
        <p:xfrm>
          <a:off x="285720" y="1070292"/>
          <a:ext cx="9038808" cy="5707634"/>
        </p:xfrm>
        <a:graphic>
          <a:graphicData uri="http://schemas.openxmlformats.org/drawingml/2006/table">
            <a:tbl>
              <a:tblPr/>
              <a:tblGrid>
                <a:gridCol w="9038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44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Принять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программах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студенческой мобильности можно в следующих формах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180975" indent="-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200" dirty="0" smtClean="0"/>
                        <a:t>1. в рамках межвузовского соглашения, приняв участите </a:t>
                      </a:r>
                      <a:r>
                        <a:rPr lang="ru-RU" sz="2200" u="sng" dirty="0" smtClean="0"/>
                        <a:t>в ежегодном открытом конкурсном отборе УдГУ</a:t>
                      </a:r>
                      <a:r>
                        <a:rPr lang="ru-RU" sz="2200" dirty="0" smtClean="0"/>
                        <a:t> (</a:t>
                      </a:r>
                      <a:r>
                        <a:rPr lang="ru-RU" sz="2200" b="1" baseline="0" dirty="0" smtClean="0"/>
                        <a:t>1-15 марта</a:t>
                      </a:r>
                      <a:r>
                        <a:rPr lang="ru-RU" sz="2200" baseline="0" dirty="0" smtClean="0"/>
                        <a:t>) - </a:t>
                      </a:r>
                      <a:r>
                        <a:rPr kumimoji="0" lang="ru-RU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kumimoji="0" lang="en-US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зарубежных университетов в </a:t>
                      </a:r>
                      <a:r>
                        <a:rPr kumimoji="0" lang="en-US" sz="2200" b="1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ru-RU" sz="2200" b="1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странах)</a:t>
                      </a:r>
                      <a:r>
                        <a:rPr lang="ru-RU" sz="2200" dirty="0" smtClean="0"/>
                        <a:t>; </a:t>
                      </a:r>
                    </a:p>
                    <a:p>
                      <a:pPr marL="180975" indent="-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800" dirty="0" smtClean="0"/>
                    </a:p>
                    <a:p>
                      <a:pPr marL="180975" indent="-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200" dirty="0" smtClean="0"/>
                        <a:t>2. в рамках международных программ академической мобильности, получив соответствующий грант организаторов программы:</a:t>
                      </a:r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200" baseline="0" dirty="0" smtClean="0"/>
                        <a:t>*</a:t>
                      </a:r>
                      <a:r>
                        <a:rPr lang="en-US" sz="2200" b="1" baseline="0" dirty="0" smtClean="0"/>
                        <a:t>DAAD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ru-RU" sz="2200" baseline="0" dirty="0" smtClean="0"/>
                        <a:t>Германия)</a:t>
                      </a:r>
                      <a:endParaRPr lang="en-US" sz="2200" baseline="0" dirty="0" smtClean="0"/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200" baseline="0" dirty="0" smtClean="0"/>
                        <a:t>*</a:t>
                      </a:r>
                      <a:r>
                        <a:rPr lang="ru-RU" sz="2200" b="1" baseline="0" dirty="0" smtClean="0"/>
                        <a:t>Финское Национальное Агентство по Образованию (</a:t>
                      </a:r>
                      <a:r>
                        <a:rPr lang="en-US" sz="2200" b="1" baseline="0" dirty="0" smtClean="0"/>
                        <a:t>OPH</a:t>
                      </a:r>
                      <a:r>
                        <a:rPr lang="ru-RU" sz="2200" b="1" baseline="0" dirty="0" smtClean="0"/>
                        <a:t>) </a:t>
                      </a:r>
                      <a:r>
                        <a:rPr lang="en-US" sz="2200" baseline="0" dirty="0" smtClean="0"/>
                        <a:t>*</a:t>
                      </a:r>
                      <a:r>
                        <a:rPr lang="en-US" sz="2200" b="1" baseline="0" dirty="0" smtClean="0"/>
                        <a:t>Stipendium </a:t>
                      </a:r>
                      <a:r>
                        <a:rPr lang="en-US" sz="2200" b="1" baseline="0" dirty="0" err="1" smtClean="0"/>
                        <a:t>Hungaricum</a:t>
                      </a:r>
                      <a:r>
                        <a:rPr lang="ru-RU" sz="2200" b="1" baseline="0" dirty="0" smtClean="0"/>
                        <a:t> </a:t>
                      </a:r>
                      <a:r>
                        <a:rPr lang="ru-RU" sz="2200" baseline="0" dirty="0" smtClean="0"/>
                        <a:t>(Венгрия)</a:t>
                      </a:r>
                      <a:endParaRPr lang="en-US" sz="2200" baseline="0" dirty="0" smtClean="0"/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200" baseline="0" dirty="0" smtClean="0"/>
                        <a:t>*</a:t>
                      </a:r>
                      <a:r>
                        <a:rPr lang="en-US" sz="2200" b="1" baseline="0" dirty="0" err="1" smtClean="0"/>
                        <a:t>Balassi</a:t>
                      </a:r>
                      <a:r>
                        <a:rPr lang="en-US" sz="2200" b="1" baseline="0" dirty="0" smtClean="0"/>
                        <a:t> Institute</a:t>
                      </a:r>
                      <a:r>
                        <a:rPr lang="ru-RU" sz="2200" b="1" baseline="0" dirty="0" smtClean="0"/>
                        <a:t> </a:t>
                      </a:r>
                      <a:r>
                        <a:rPr lang="ru-RU" sz="2200" baseline="0" dirty="0" smtClean="0"/>
                        <a:t>(Венгрия)</a:t>
                      </a:r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200" b="1" baseline="0" dirty="0" smtClean="0"/>
                        <a:t>*</a:t>
                      </a:r>
                      <a:r>
                        <a:rPr lang="en-US" sz="2200" b="1" baseline="0" dirty="0" smtClean="0"/>
                        <a:t>Chinese Government Scholarship </a:t>
                      </a:r>
                      <a:r>
                        <a:rPr lang="en-US" sz="2200" baseline="0" dirty="0" smtClean="0"/>
                        <a:t>(</a:t>
                      </a:r>
                      <a:r>
                        <a:rPr lang="ru-RU" sz="2200" baseline="0" dirty="0" smtClean="0"/>
                        <a:t>Китай)</a:t>
                      </a:r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200" b="1" baseline="0" dirty="0" smtClean="0"/>
                        <a:t>*</a:t>
                      </a:r>
                      <a:r>
                        <a:rPr lang="en-US" sz="2200" b="1" baseline="0" dirty="0" smtClean="0"/>
                        <a:t>Korean Government Scholarship </a:t>
                      </a:r>
                      <a:r>
                        <a:rPr lang="en-US" sz="2200" baseline="0" dirty="0" smtClean="0"/>
                        <a:t>(</a:t>
                      </a:r>
                      <a:r>
                        <a:rPr lang="ru-RU" sz="2200" baseline="0" dirty="0" smtClean="0"/>
                        <a:t>Республика Корея)</a:t>
                      </a:r>
                    </a:p>
                    <a:p>
                      <a:pPr marL="5429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ru-RU" sz="800" dirty="0" smtClean="0"/>
                    </a:p>
                    <a:p>
                      <a:pPr marL="180975" indent="-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200" dirty="0" smtClean="0"/>
                        <a:t>3. в рамках межправительственных соглашений, приняв участие в ежегодном открытом конкурсе </a:t>
                      </a:r>
                      <a:r>
                        <a:rPr lang="ru-RU" sz="2200" b="1" dirty="0" err="1" smtClean="0"/>
                        <a:t>Минобрнауки</a:t>
                      </a:r>
                      <a:r>
                        <a:rPr lang="ru-RU" sz="2200" b="1" dirty="0" smtClean="0"/>
                        <a:t> РФ</a:t>
                      </a:r>
                      <a:r>
                        <a:rPr lang="ru-RU" sz="2200" dirty="0" smtClean="0"/>
                        <a:t>.  </a:t>
                      </a:r>
                      <a:endParaRPr lang="ru-RU" sz="2200" dirty="0" smtClean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19" y="1457618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Координатором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программ международной академической мобильности (ПМАМ) в рамках двусторонних соглашений является 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Управление международного сотрудничества и связей с общественностью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УМСиСО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УдГУ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42852"/>
            <a:ext cx="731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  <a:tab pos="4951413" algn="l"/>
                <a:tab pos="5130800" algn="l"/>
              </a:tabLst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Удмуртский государственный университет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08" y="11088"/>
            <a:ext cx="127635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66226"/>
            <a:ext cx="8101250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работают обменные программы?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45124"/>
            <a:ext cx="1656184" cy="1567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2019966"/>
            <a:ext cx="1538471" cy="1456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5" y="3055415"/>
            <a:ext cx="981809" cy="981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27" y="4612413"/>
            <a:ext cx="1019362" cy="1070758"/>
          </a:xfrm>
          <a:prstGeom prst="rect">
            <a:avLst/>
          </a:prstGeom>
        </p:spPr>
      </p:pic>
      <p:sp>
        <p:nvSpPr>
          <p:cNvPr id="16" name="Выгнутая влево стрелка 15"/>
          <p:cNvSpPr/>
          <p:nvPr/>
        </p:nvSpPr>
        <p:spPr>
          <a:xfrm rot="14448456">
            <a:off x="3832495" y="2682923"/>
            <a:ext cx="2146125" cy="52527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886656" y="2821032"/>
            <a:ext cx="3138801" cy="1791381"/>
          </a:xfrm>
          <a:prstGeom prst="straightConnector1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  <a:beve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771697">
            <a:off x="2406850" y="3358620"/>
            <a:ext cx="400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ДВУСТОРОНЕЕ СОГЛАШЕНИЕ О СОТРУДНИЧЕСТВЕ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3799811">
            <a:off x="2306658" y="-343179"/>
            <a:ext cx="2007229" cy="55755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348" y="1142985"/>
            <a:ext cx="79296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программ студенческой мобильности в рамках двусторонних соглашений с зарубежными вузами-партнерами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УдГУ</a:t>
            </a:r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ежегодно с 1 по 31 марта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pPr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Пакет конкурсных документов принимается до 15 марта.</a:t>
            </a:r>
          </a:p>
          <a:p>
            <a:pPr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42852"/>
            <a:ext cx="731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  <a:endParaRPr lang="ru-RU" sz="22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348" y="235743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42852"/>
            <a:ext cx="7314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Удмуртский государственный университет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 </a:t>
            </a:r>
            <a:endParaRPr lang="ru-RU" sz="2800" b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35716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endParaRPr lang="ru-RU" sz="24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ru-RU" sz="2150" b="1" cap="all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150" b="1" cap="all" dirty="0" smtClean="0">
                <a:solidFill>
                  <a:prstClr val="black"/>
                </a:solidFill>
              </a:rPr>
              <a:t>Что нужно сделать</a:t>
            </a:r>
            <a:r>
              <a:rPr lang="ru-RU" sz="2150" b="1" dirty="0" smtClean="0">
                <a:solidFill>
                  <a:prstClr val="black"/>
                </a:solidFill>
              </a:rPr>
              <a:t>  для участия </a:t>
            </a:r>
            <a:r>
              <a:rPr lang="ru-RU" sz="2300" b="1" dirty="0" smtClean="0">
                <a:solidFill>
                  <a:prstClr val="black"/>
                </a:solidFill>
              </a:rPr>
              <a:t/>
            </a:r>
            <a:br>
              <a:rPr lang="ru-RU" sz="2300" b="1" dirty="0" smtClean="0">
                <a:solidFill>
                  <a:prstClr val="black"/>
                </a:solidFill>
              </a:rPr>
            </a:br>
            <a:r>
              <a:rPr lang="ru-RU" sz="2150" b="1" dirty="0" smtClean="0">
                <a:solidFill>
                  <a:prstClr val="black"/>
                </a:solidFill>
              </a:rPr>
              <a:t>в  конкурсе программ академической мобильности УдГУ?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02" y="1857364"/>
            <a:ext cx="86439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Ознакомиться с ПОРЯДКОМ проведения открытого конкурса на обучение в зарубежных странах по программам академического обмена (в разделе 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International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 на сайте </a:t>
            </a:r>
            <a:r>
              <a:rPr lang="ru-RU" sz="2000" dirty="0" err="1" smtClean="0">
                <a:solidFill>
                  <a:srgbClr val="4F81BD">
                    <a:lumMod val="50000"/>
                  </a:srgbClr>
                </a:solidFill>
              </a:rPr>
              <a:t>УдГУ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) </a:t>
            </a:r>
          </a:p>
          <a:p>
            <a:endParaRPr lang="ru-RU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Подготовить конкурсные документы (совместно с зам. директора института по международным связям!)</a:t>
            </a:r>
          </a:p>
          <a:p>
            <a:pPr marL="265113" indent="-265113">
              <a:buFont typeface="Arial" pitchFamily="34" charset="0"/>
              <a:buChar char="•"/>
            </a:pPr>
            <a:endParaRPr lang="ru-RU" sz="14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Загрузить документы </a:t>
            </a:r>
            <a:r>
              <a:rPr lang="ru-RU" sz="2000" b="1" dirty="0" smtClean="0">
                <a:solidFill>
                  <a:srgbClr val="FF0000"/>
                </a:solidFill>
              </a:rPr>
              <a:t>до 15 марта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на портал ИИАС в личный кабинет, в раздел «ОБМЕН».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 Оригиналы некоторых конкурсных документов также необходимо предоставить в </a:t>
            </a:r>
            <a:r>
              <a:rPr lang="ru-RU" sz="2000" dirty="0" err="1" smtClean="0">
                <a:solidFill>
                  <a:srgbClr val="4F81BD">
                    <a:lumMod val="50000"/>
                  </a:srgbClr>
                </a:solidFill>
              </a:rPr>
              <a:t>УМСиСО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 (каб. 240, 1 корп. УдГУ) в указанный выше срок. </a:t>
            </a:r>
          </a:p>
          <a:p>
            <a:pPr marL="265113" indent="-265113">
              <a:buFont typeface="Arial" pitchFamily="34" charset="0"/>
              <a:buChar char="•"/>
            </a:pPr>
            <a:endParaRPr lang="ru-RU" sz="14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Пройти собеседование до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25 марта </a:t>
            </a:r>
          </a:p>
          <a:p>
            <a:pPr marL="265113" indent="-265113">
              <a:buFont typeface="Arial" pitchFamily="34" charset="0"/>
              <a:buChar char="•"/>
            </a:pPr>
            <a:endParaRPr lang="ru-RU" sz="14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</a:rPr>
              <a:t>Объявление результатов -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31 марта </a:t>
            </a:r>
            <a:endParaRPr lang="ru-RU" sz="20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990781"/>
            <a:ext cx="91440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282" y="1428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Зарубежные вузы-партнеры УдГУ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АКАДЕМИЧЕСКИЙ ОБМЕН на 201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уч.г.: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0" y="1214423"/>
          <a:ext cx="9144000" cy="545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849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г. Хельсинки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Финляндия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им.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Масарика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Брно, </a:t>
                      </a:r>
                      <a:r>
                        <a:rPr lang="ru-RU" sz="1800" b="1" cap="sm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Чехия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2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Або Академи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г.Турку, </a:t>
                      </a:r>
                      <a:r>
                        <a:rPr lang="ru-RU" sz="1800" b="1" cap="small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Финляндия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Силезский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</a:t>
                      </a:r>
                      <a:r>
                        <a:rPr lang="ru-RU" sz="18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Катовицы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Польша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10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г. Турку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Финляндия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Задарский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университет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Задар, 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Хорватия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5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г. Гранада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Испания) </a:t>
                      </a:r>
                      <a:endParaRPr lang="ru-RU" sz="1800" b="1" cap="sm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Университет г. Сиены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Италия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619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Кемьюнгский университет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Тегу, </a:t>
                      </a:r>
                      <a:r>
                        <a:rPr lang="ru-RU" sz="1800" b="1" cap="sm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Республика Корея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Хуачжунский университет науки и технологии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Ухань, 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Китай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851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Люнебургский</a:t>
                      </a:r>
                      <a:r>
                        <a:rPr lang="ru-RU" sz="2000" b="1" cap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университет </a:t>
                      </a:r>
                      <a:r>
                        <a:rPr lang="ru-RU" sz="2000" b="1" cap="non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Лейфана</a:t>
                      </a:r>
                      <a:r>
                        <a:rPr lang="ru-RU" sz="2000" b="1" cap="non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cap="small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(Германия)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Сегедский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университет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(г. </a:t>
                      </a:r>
                      <a:r>
                        <a:rPr lang="ru-RU" sz="18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Сегед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Венгрия)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" name="Рисунок 21" descr="Flag_of_Spain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2396" y="3569912"/>
            <a:ext cx="764091" cy="507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9194" y="1328130"/>
            <a:ext cx="783846" cy="4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427232"/>
            <a:ext cx="810591" cy="55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8353" y="1299482"/>
            <a:ext cx="779863" cy="5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2066" y="2053065"/>
            <a:ext cx="776150" cy="4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2304" y="2063715"/>
            <a:ext cx="797627" cy="4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2641" y="2835855"/>
            <a:ext cx="783846" cy="4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8255" y="2898813"/>
            <a:ext cx="759961" cy="46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2351" y="3566411"/>
            <a:ext cx="771768" cy="5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29331"/>
            <a:ext cx="792071" cy="47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30470" y="4473873"/>
            <a:ext cx="801688" cy="5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7" y="5636664"/>
            <a:ext cx="878660" cy="5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48034"/>
            <a:ext cx="9144001" cy="7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5134"/>
            <a:ext cx="9144859" cy="47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" y="-5680"/>
            <a:ext cx="9144000" cy="26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2" y="-43036"/>
            <a:ext cx="127635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750361"/>
            <a:ext cx="7929618" cy="399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Местоположение: г. Брно, Чехия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Дата основания: 1919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Количество студентов: 32,500 (2-ое место в Чехии)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Количество факультетов: 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Количество направлений подготовки: 600</a:t>
            </a:r>
          </a:p>
          <a:p>
            <a:pPr algn="ctr"/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5" y="36586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781425" algn="l"/>
                <a:tab pos="4951413" algn="l"/>
                <a:tab pos="51308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Университет имени </a:t>
            </a:r>
            <a:r>
              <a:rPr lang="ru-RU" sz="4800" b="1" dirty="0" err="1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Масарика</a:t>
            </a:r>
            <a:endParaRPr lang="ru-RU" sz="4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-5680"/>
            <a:ext cx="2914507" cy="26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1124</Words>
  <Application>Microsoft Office PowerPoint</Application>
  <PresentationFormat>Экран (4:3)</PresentationFormat>
  <Paragraphs>214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Why Masaryk University? Университет для студентов, которые не боятся думать</vt:lpstr>
      <vt:lpstr>Презентация PowerPoint</vt:lpstr>
      <vt:lpstr>Why University of Helsinki? </vt:lpstr>
      <vt:lpstr>Презентация PowerPoint</vt:lpstr>
      <vt:lpstr>Why University of Zadar? </vt:lpstr>
      <vt:lpstr>Презентация PowerPoint</vt:lpstr>
      <vt:lpstr>Why University of Granada? </vt:lpstr>
      <vt:lpstr>Презентация PowerPoint</vt:lpstr>
      <vt:lpstr>Why HUST?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Irina Votyacova</cp:lastModifiedBy>
  <cp:revision>162</cp:revision>
  <dcterms:created xsi:type="dcterms:W3CDTF">2016-11-13T07:55:35Z</dcterms:created>
  <dcterms:modified xsi:type="dcterms:W3CDTF">2020-01-13T15:20:45Z</dcterms:modified>
</cp:coreProperties>
</file>