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95" r:id="rId6"/>
    <p:sldId id="276" r:id="rId7"/>
    <p:sldId id="260" r:id="rId8"/>
    <p:sldId id="277" r:id="rId9"/>
    <p:sldId id="265" r:id="rId10"/>
    <p:sldId id="294" r:id="rId11"/>
    <p:sldId id="280" r:id="rId12"/>
    <p:sldId id="296" r:id="rId13"/>
    <p:sldId id="267" r:id="rId14"/>
    <p:sldId id="285" r:id="rId15"/>
    <p:sldId id="268" r:id="rId16"/>
    <p:sldId id="269" r:id="rId17"/>
    <p:sldId id="286" r:id="rId18"/>
    <p:sldId id="270" r:id="rId19"/>
    <p:sldId id="287" r:id="rId20"/>
    <p:sldId id="282" r:id="rId21"/>
    <p:sldId id="283" r:id="rId22"/>
    <p:sldId id="284" r:id="rId23"/>
    <p:sldId id="297" r:id="rId24"/>
    <p:sldId id="298" r:id="rId25"/>
    <p:sldId id="273" r:id="rId26"/>
    <p:sldId id="278" r:id="rId27"/>
    <p:sldId id="288" r:id="rId28"/>
    <p:sldId id="300" r:id="rId29"/>
    <p:sldId id="290" r:id="rId30"/>
    <p:sldId id="291" r:id="rId31"/>
    <p:sldId id="293" r:id="rId32"/>
    <p:sldId id="29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E133-99DF-47C2-9BEF-EC04462279D2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7FE90-CF49-4F31-91D4-2062BF852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6984-AA16-4D1B-9151-3C3B49135817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920A-E2E5-4F96-91F1-EBAB34673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AD48-FD0B-410D-93DD-FEA4DA7056D3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21C2-BE45-4E91-9449-49E8B4FA6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D5D7D-A889-4132-A044-D58F2475DFF4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224E-47A9-47FF-A126-528639D2C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53D11-04DA-4CE9-B914-13B81E47D623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98B5-789A-4B1E-BD43-98D342D52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9173-8B7A-442B-9612-B7FED03E80C6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82D7-6B18-4A30-ADE1-C21E1D083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552F-8B2A-4B45-AAA9-9C4E6A4F70B3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DB12-ECFD-4AB1-B2B5-27A42331C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62F-B3A4-47B2-98F2-C0DD2E013CD7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9FE8-742B-4E24-86EE-4F96636E1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5948-BB57-4E19-A543-1E02B056175E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00E4-1158-4346-AB7A-60B61A56B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BECD-A168-4828-BD79-41FF2B7D7FD5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3347-AA8A-4349-84CA-C77D6AD52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C7A6-4D9A-4971-A352-8FBD452BB67A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98AB-9338-4CDC-A594-78ACE459C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9C7B-0A81-4C2E-BCC3-E091DA45BB9C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9309-46FA-413A-B774-B63B231BC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F319-F9B7-4712-83E1-7328C2F13AAF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3919-F181-4326-A40E-18EA15F50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C15F33-E089-40A7-AA11-25E9DECD0C10}" type="datetimeFigureOut">
              <a:rPr lang="ru-RU"/>
              <a:pPr>
                <a:defRPr/>
              </a:pPr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FAB9DA-1627-4B66-82C4-70E3FF3DE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9;&#1072;&#1081;&#1090;\&#1084;&#1072;&#1075;&#1080;&#1089;&#1090;&#1088;&#1072;&#1090;&#1091;&#1088;&#1072;\&#1084;&#1072;&#1075;&#1080;&#1089;&#1090;&#1088;&#1099;.wmv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prikom@udsu.r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42939" y="333375"/>
            <a:ext cx="7786714" cy="452438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Cambria" pitchFamily="18" charset="0"/>
              </a:rPr>
              <a:t>Удмуртский государственный университет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Институт языка и литературы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i="1" dirty="0" smtClean="0">
                <a:latin typeface="Cambria" pitchFamily="18" charset="0"/>
              </a:rPr>
              <a:t>Отделение профессионального иностранного языка</a:t>
            </a:r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Направление подготовки «</a:t>
            </a:r>
            <a:r>
              <a:rPr lang="ru-RU" sz="2800" b="1" i="1" dirty="0" smtClean="0">
                <a:latin typeface="Cambria" pitchFamily="18" charset="0"/>
              </a:rPr>
              <a:t>Лингвистика</a:t>
            </a:r>
            <a:r>
              <a:rPr lang="ru-RU" sz="2800" b="1" dirty="0" smtClean="0">
                <a:latin typeface="Cambria" pitchFamily="18" charset="0"/>
              </a:rPr>
              <a:t>»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/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Магистерская программа</a:t>
            </a:r>
            <a:br>
              <a:rPr lang="ru-RU" sz="2800" b="1" dirty="0" smtClean="0">
                <a:latin typeface="Cambria" pitchFamily="18" charset="0"/>
              </a:rPr>
            </a:br>
            <a:r>
              <a:rPr lang="ru-RU" sz="2800" b="1" dirty="0" smtClean="0">
                <a:latin typeface="Cambria" pitchFamily="18" charset="0"/>
              </a:rPr>
              <a:t>«</a:t>
            </a:r>
            <a:r>
              <a:rPr lang="ru-RU" sz="2800" b="1" i="1" dirty="0" smtClean="0">
                <a:latin typeface="Cambria" pitchFamily="18" charset="0"/>
              </a:rPr>
              <a:t>Иноязычные речевые практики в профессиональной деятельности</a:t>
            </a:r>
            <a:r>
              <a:rPr lang="ru-RU" sz="2800" b="1" dirty="0" smtClean="0">
                <a:latin typeface="Cambria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00948" cy="714380"/>
          </a:xfrm>
        </p:spPr>
        <p:txBody>
          <a:bodyPr/>
          <a:lstStyle/>
          <a:p>
            <a:r>
              <a:rPr lang="ru-RU" sz="2800" b="1" i="1" dirty="0" smtClean="0"/>
              <a:t>Дисциплины на иностранных языках</a:t>
            </a:r>
          </a:p>
        </p:txBody>
      </p:sp>
      <p:sp>
        <p:nvSpPr>
          <p:cNvPr id="25602" name="TextBox 3"/>
          <p:cNvSpPr>
            <a:spLocks noGrp="1" noChangeArrowheads="1"/>
          </p:cNvSpPr>
          <p:nvPr>
            <p:ph type="body" idx="1"/>
          </p:nvPr>
        </p:nvSpPr>
        <p:spPr>
          <a:xfrm>
            <a:off x="1643042" y="1428736"/>
            <a:ext cx="65532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2800" dirty="0" smtClean="0"/>
              <a:t>Иностранные языки (испанский, китайский, немецкий и др. по запросу).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2800" dirty="0" smtClean="0"/>
              <a:t> Практикум по культуре общения (иностранные языки).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2800" dirty="0" smtClean="0"/>
              <a:t>Практика </a:t>
            </a:r>
            <a:r>
              <a:rPr lang="ru-RU" sz="2800" dirty="0" err="1" smtClean="0"/>
              <a:t>многоязычия</a:t>
            </a:r>
            <a:r>
              <a:rPr lang="ru-RU" sz="2800" dirty="0" smtClean="0"/>
              <a:t>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sz="2800" dirty="0" smtClean="0"/>
              <a:t>Специализированный перевод (английский, испанский, немецкий и др.языки).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758006" cy="642942"/>
          </a:xfrm>
        </p:spPr>
        <p:txBody>
          <a:bodyPr/>
          <a:lstStyle/>
          <a:p>
            <a:r>
              <a:rPr lang="ru-RU" sz="2800" b="1" i="1" dirty="0" smtClean="0"/>
              <a:t>Ворожцова Ирина Борисовна</a:t>
            </a:r>
          </a:p>
        </p:txBody>
      </p:sp>
      <p:sp>
        <p:nvSpPr>
          <p:cNvPr id="26626" name="Rectangle 6"/>
          <p:cNvSpPr>
            <a:spLocks noGrp="1"/>
          </p:cNvSpPr>
          <p:nvPr>
            <p:ph type="body" sz="half" idx="2"/>
          </p:nvPr>
        </p:nvSpPr>
        <p:spPr>
          <a:xfrm>
            <a:off x="3786182" y="1142985"/>
            <a:ext cx="4319587" cy="44291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dirty="0" smtClean="0"/>
              <a:t>Более 40 лет научной  деятельности в области методологии языкового образования;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Автор более 250 научных трудов по лингвистике и лингводидактике, в том числе учебников и учебных пособий.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Авторские оригинальные курсы по методологии дискурсивных практик, практике </a:t>
            </a:r>
            <a:r>
              <a:rPr lang="ru-RU" sz="2000" dirty="0" err="1" smtClean="0"/>
              <a:t>многоязычия</a:t>
            </a:r>
            <a:r>
              <a:rPr lang="ru-RU" sz="2000" dirty="0" smtClean="0"/>
              <a:t>, культуре общения в речевом взаимодействии, сопровождению иноязычных речевых практик.</a:t>
            </a:r>
          </a:p>
        </p:txBody>
      </p:sp>
      <p:pic>
        <p:nvPicPr>
          <p:cNvPr id="26627" name="Picture 7" descr="ИБВ_Смоленск_20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142984"/>
            <a:ext cx="2535237" cy="4176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829444" cy="571504"/>
          </a:xfrm>
        </p:spPr>
        <p:txBody>
          <a:bodyPr/>
          <a:lstStyle/>
          <a:p>
            <a:r>
              <a:rPr lang="ru-RU" sz="2800" b="1" dirty="0" smtClean="0"/>
              <a:t>На экзамене по практике </a:t>
            </a:r>
            <a:r>
              <a:rPr lang="ru-RU" sz="2800" b="1" dirty="0" err="1" smtClean="0"/>
              <a:t>многоязычия</a:t>
            </a:r>
            <a:endParaRPr lang="ru-RU" sz="2800" b="1" dirty="0" smtClean="0"/>
          </a:p>
        </p:txBody>
      </p:sp>
      <p:pic>
        <p:nvPicPr>
          <p:cNvPr id="52227" name="Picture 5" descr="практика многоязычия_экзамен_20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1214422"/>
            <a:ext cx="7172346" cy="4034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Kafedra\Desktop\кафедра\сайт\Юшкова_фотограф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2643188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3714750" y="962025"/>
            <a:ext cx="48577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Юшкова Людмила Анатольевна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, кандидат филологических наук, доцент.</a:t>
            </a:r>
          </a:p>
          <a:p>
            <a:pPr eaLnBrk="0" hangingPunct="0"/>
            <a:r>
              <a:rPr lang="ru-RU" sz="2400" i="1" dirty="0">
                <a:latin typeface="+mj-lt"/>
                <a:ea typeface="Calibri" pitchFamily="34" charset="0"/>
                <a:cs typeface="Times New Roman" pitchFamily="18" charset="0"/>
              </a:rPr>
              <a:t>Сфера научных интересов: 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семантика и функционирование лексической системы германских языков, ее когнитивный и культурный потенциал</a:t>
            </a:r>
          </a:p>
          <a:p>
            <a:pPr eaLnBrk="0" hangingPunct="0"/>
            <a:r>
              <a:rPr lang="ru-RU" sz="2400" i="1" dirty="0">
                <a:latin typeface="+mj-lt"/>
                <a:ea typeface="Calibri" pitchFamily="34" charset="0"/>
                <a:cs typeface="Times New Roman" pitchFamily="18" charset="0"/>
              </a:rPr>
              <a:t>Дисциплины</a:t>
            </a:r>
            <a:r>
              <a:rPr lang="ru-RU" sz="2400" i="1" dirty="0" smtClean="0"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«Теория и методология семантических исследований»</a:t>
            </a:r>
          </a:p>
          <a:p>
            <a:pPr eaLnBrk="0" hangingPunct="0"/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«Специализированный перевод»</a:t>
            </a:r>
            <a:endParaRPr lang="ru-RU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472254" cy="939784"/>
          </a:xfrm>
        </p:spPr>
        <p:txBody>
          <a:bodyPr/>
          <a:lstStyle/>
          <a:p>
            <a:r>
              <a:rPr lang="ru-RU" sz="2800" b="1" dirty="0" smtClean="0"/>
              <a:t>Л.А. Юшкова и Э.В Рогозина перед научной конференцией</a:t>
            </a:r>
          </a:p>
        </p:txBody>
      </p:sp>
      <p:pic>
        <p:nvPicPr>
          <p:cNvPr id="28674" name="Picture 3" descr="Юшкова и Рогозина_20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1428736"/>
            <a:ext cx="5428811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Kafedra\Desktop\кафедра\сайт\Тарабаева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3096993" cy="38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4214810" y="487025"/>
            <a:ext cx="44640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err="1">
                <a:latin typeface="+mj-lt"/>
                <a:ea typeface="Calibri" pitchFamily="34" charset="0"/>
                <a:cs typeface="Times New Roman" pitchFamily="18" charset="0"/>
              </a:rPr>
              <a:t>Тарабаева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Елена Викторовна</a:t>
            </a:r>
            <a:endParaRPr lang="ru-RU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кандидат педагогических наук, доцент, заведующий кафедрой </a:t>
            </a:r>
          </a:p>
          <a:p>
            <a:pPr eaLnBrk="0" hangingPunct="0"/>
            <a:r>
              <a:rPr lang="ru-RU" sz="2400" i="1" dirty="0">
                <a:latin typeface="+mj-lt"/>
                <a:ea typeface="Calibri" pitchFamily="34" charset="0"/>
                <a:cs typeface="Times New Roman" pitchFamily="18" charset="0"/>
              </a:rPr>
              <a:t>Сфера научных интересов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: проблемы обучения иностранным языкам </a:t>
            </a:r>
            <a:r>
              <a:rPr lang="ru-RU" sz="2400" dirty="0">
                <a:latin typeface="+mj-lt"/>
                <a:ea typeface="Calibri" pitchFamily="34" charset="0"/>
              </a:rPr>
              <a:t>в сфере профессиональной коммуникации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, практике перевода</a:t>
            </a:r>
          </a:p>
          <a:p>
            <a:pPr eaLnBrk="0" hangingPunct="0"/>
            <a:r>
              <a:rPr lang="ru-RU" sz="2400" i="1" dirty="0">
                <a:latin typeface="+mj-lt"/>
                <a:ea typeface="Calibri" pitchFamily="34" charset="0"/>
                <a:cs typeface="Times New Roman" pitchFamily="18" charset="0"/>
              </a:rPr>
              <a:t>Дисциплины</a:t>
            </a:r>
            <a:r>
              <a:rPr lang="ru-RU" sz="2400" i="1" dirty="0" smtClean="0"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«Практический курс перевода»</a:t>
            </a:r>
          </a:p>
          <a:p>
            <a:pPr eaLnBrk="0" hangingPunct="0"/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«Иностранные языки (практикум)»</a:t>
            </a:r>
            <a:endParaRPr lang="ru-RU" sz="2400" i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400" i="1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Kafedra\Desktop\кафедра\сайт\Детинкина В.В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810009" cy="35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286248" y="214290"/>
            <a:ext cx="457203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err="1">
                <a:latin typeface="+mj-lt"/>
                <a:ea typeface="Calibri" pitchFamily="34" charset="0"/>
                <a:cs typeface="Times New Roman" pitchFamily="18" charset="0"/>
              </a:rPr>
              <a:t>Детинкина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Виктория Викторовна</a:t>
            </a:r>
          </a:p>
          <a:p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кандидат филологических наук, доцент.</a:t>
            </a:r>
          </a:p>
          <a:p>
            <a:pPr eaLnBrk="0" hangingPunct="0"/>
            <a:r>
              <a:rPr lang="ru-RU" sz="2400" i="1" dirty="0">
                <a:latin typeface="+mj-lt"/>
                <a:ea typeface="Calibri" pitchFamily="34" charset="0"/>
                <a:cs typeface="Times New Roman" pitchFamily="18" charset="0"/>
              </a:rPr>
              <a:t>Сфера научных интересов:</a:t>
            </a:r>
            <a:endParaRPr lang="ru-RU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Исследования </a:t>
            </a:r>
            <a:r>
              <a:rPr lang="ru-RU" sz="2400" dirty="0">
                <a:latin typeface="+mj-lt"/>
                <a:ea typeface="Calibri" pitchFamily="34" charset="0"/>
              </a:rPr>
              <a:t>в сфере 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межкультурной и </a:t>
            </a:r>
            <a:r>
              <a:rPr lang="ru-RU" sz="2400" dirty="0">
                <a:latin typeface="+mj-lt"/>
                <a:ea typeface="Calibri" pitchFamily="34" charset="0"/>
              </a:rPr>
              <a:t>профессиональной коммуникации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+mj-lt"/>
                <a:ea typeface="Calibri" pitchFamily="34" charset="0"/>
              </a:rPr>
              <a:t>лингвокультурологи</a:t>
            </a:r>
            <a:r>
              <a:rPr lang="ru-RU" sz="2400" dirty="0" err="1"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>
                <a:latin typeface="+mj-lt"/>
                <a:ea typeface="Calibri" pitchFamily="34" charset="0"/>
              </a:rPr>
              <a:t>ономастик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и, </a:t>
            </a:r>
            <a:r>
              <a:rPr lang="ru-RU" sz="2400" dirty="0" err="1">
                <a:latin typeface="+mj-lt"/>
                <a:ea typeface="Calibri" pitchFamily="34" charset="0"/>
              </a:rPr>
              <a:t>лингвосемантик</a:t>
            </a:r>
            <a:r>
              <a:rPr lang="ru-RU" sz="2400" dirty="0" err="1"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latin typeface="+mj-lt"/>
              <a:ea typeface="Calibri" pitchFamily="34" charset="0"/>
            </a:endParaRPr>
          </a:p>
          <a:p>
            <a:pPr eaLnBrk="0" hangingPunct="0"/>
            <a:r>
              <a:rPr lang="ru-RU" sz="2000" i="1" dirty="0">
                <a:latin typeface="+mj-lt"/>
                <a:ea typeface="Calibri" pitchFamily="34" charset="0"/>
                <a:cs typeface="Times New Roman" pitchFamily="18" charset="0"/>
              </a:rPr>
              <a:t>Дисциплины:</a:t>
            </a:r>
            <a:r>
              <a:rPr lang="ru-RU" sz="20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«Специализированный перевод»</a:t>
            </a:r>
          </a:p>
          <a:p>
            <a:pPr eaLnBrk="0" hangingPunct="0"/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«Иностранные языки (практикум, испанский язык)»</a:t>
            </a:r>
          </a:p>
          <a:p>
            <a:pPr eaLnBrk="0" hangingPunct="0"/>
            <a:r>
              <a:rPr lang="ru-RU" sz="2000" dirty="0" smtClean="0">
                <a:latin typeface="+mj-lt"/>
                <a:ea typeface="Calibri" pitchFamily="34" charset="0"/>
                <a:cs typeface="Times New Roman" pitchFamily="18" charset="0"/>
              </a:rPr>
              <a:t>«Практикум речевого общения в профессиональной деятельности (иностранные языки)»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2800" b="1" dirty="0" smtClean="0"/>
              <a:t>На экзамене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6039507" cy="44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Kafedra\Desktop\кафедра\сайт\РусановаИ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571768" cy="34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571868" y="642918"/>
            <a:ext cx="50720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err="1">
                <a:latin typeface="+mj-lt"/>
                <a:ea typeface="Calibri" pitchFamily="34" charset="0"/>
                <a:cs typeface="Times New Roman" pitchFamily="18" charset="0"/>
              </a:rPr>
              <a:t>Русанова</a:t>
            </a:r>
            <a:r>
              <a:rPr lang="ru-RU" sz="2400" b="1" dirty="0">
                <a:latin typeface="+mj-lt"/>
                <a:ea typeface="Calibri" pitchFamily="34" charset="0"/>
                <a:cs typeface="Times New Roman" pitchFamily="18" charset="0"/>
              </a:rPr>
              <a:t> Ирина Юрьевна, 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кандидат филологических наук, доцент.</a:t>
            </a:r>
          </a:p>
          <a:p>
            <a:pPr eaLnBrk="0" hangingPunct="0"/>
            <a:r>
              <a:rPr lang="ru-RU" sz="2400" i="1" dirty="0">
                <a:latin typeface="+mj-lt"/>
                <a:ea typeface="Calibri" pitchFamily="34" charset="0"/>
                <a:cs typeface="Times New Roman" pitchFamily="18" charset="0"/>
              </a:rPr>
              <a:t>Сфера научных интересов:</a:t>
            </a:r>
            <a:endParaRPr lang="ru-RU" sz="2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Иностранный язык в сфере профессиональной коммуникации;</a:t>
            </a:r>
          </a:p>
          <a:p>
            <a:pPr eaLnBrk="0" hangingPunct="0"/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лексикология;</a:t>
            </a:r>
          </a:p>
          <a:p>
            <a:pPr eaLnBrk="0" hangingPunct="0"/>
            <a:r>
              <a:rPr lang="ru-RU" sz="2400" dirty="0" err="1">
                <a:latin typeface="+mj-lt"/>
                <a:ea typeface="Calibri" pitchFamily="34" charset="0"/>
                <a:cs typeface="Times New Roman" pitchFamily="18" charset="0"/>
              </a:rPr>
              <a:t>лингвосемантика</a:t>
            </a:r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межкультурная коммуникация;</a:t>
            </a:r>
          </a:p>
          <a:p>
            <a:pPr eaLnBrk="0" hangingPunct="0"/>
            <a:r>
              <a:rPr lang="ru-RU" sz="2400" dirty="0">
                <a:latin typeface="+mj-lt"/>
                <a:ea typeface="Calibri" pitchFamily="34" charset="0"/>
                <a:cs typeface="Times New Roman" pitchFamily="18" charset="0"/>
              </a:rPr>
              <a:t>прагматика. </a:t>
            </a:r>
            <a:endParaRPr lang="ru-RU" sz="2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i="1" dirty="0" smtClean="0">
                <a:latin typeface="+mj-lt"/>
                <a:ea typeface="Calibri" pitchFamily="34" charset="0"/>
                <a:cs typeface="Times New Roman" pitchFamily="18" charset="0"/>
              </a:rPr>
              <a:t>Дисциплины</a:t>
            </a:r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«Теория и практика перевода»</a:t>
            </a:r>
          </a:p>
          <a:p>
            <a:pPr eaLnBrk="0" hangingPunct="0"/>
            <a:r>
              <a:rPr lang="ru-RU" sz="2400" dirty="0" smtClean="0">
                <a:latin typeface="+mj-lt"/>
                <a:ea typeface="Calibri" pitchFamily="34" charset="0"/>
                <a:cs typeface="Times New Roman" pitchFamily="18" charset="0"/>
              </a:rPr>
              <a:t>«Практикум речевого общения в профессиональной деятельности (иностранные языки)»</a:t>
            </a:r>
          </a:p>
          <a:p>
            <a:pPr eaLnBrk="0" hangingPunct="0"/>
            <a:endParaRPr lang="ru-RU" sz="24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 ожидании вердикта </a:t>
            </a:r>
            <a:r>
              <a:rPr lang="ru-RU" sz="2800" b="1" dirty="0" err="1" smtClean="0"/>
              <a:t>ГАКа</a:t>
            </a:r>
            <a:r>
              <a:rPr lang="ru-RU" sz="2800" b="1" dirty="0" smtClean="0"/>
              <a:t> после защиты магистерских диссертаций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572296" cy="467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/>
          <a:lstStyle/>
          <a:p>
            <a:pPr eaLnBrk="1" hangingPunct="1"/>
            <a:r>
              <a:rPr lang="ru-RU" sz="2800" b="1" i="1" dirty="0" smtClean="0"/>
              <a:t>Научный руководитель программы</a:t>
            </a:r>
          </a:p>
        </p:txBody>
      </p:sp>
      <p:sp>
        <p:nvSpPr>
          <p:cNvPr id="16386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1571625"/>
            <a:ext cx="4067175" cy="36861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Cambria" pitchFamily="18" charset="0"/>
              </a:rPr>
              <a:t>Ворожцова Ирина Борисовна</a:t>
            </a:r>
            <a:r>
              <a:rPr lang="ru-RU" sz="2400" dirty="0" smtClean="0">
                <a:latin typeface="Cambria" pitchFamily="18" charset="0"/>
              </a:rPr>
              <a:t>, доктор педагогических наук, профессор, кандидат филологических наук, заслуженный работник народного образования УР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6387" name="Picture 5" descr="руководитель_ИБ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84313"/>
            <a:ext cx="207327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2800" b="1" dirty="0" smtClean="0"/>
              <a:t>Все вместе!</a:t>
            </a:r>
          </a:p>
        </p:txBody>
      </p:sp>
      <p:pic>
        <p:nvPicPr>
          <p:cNvPr id="36866" name="Picture 6" descr="с магистрантами_26 мая_после экзамена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357298"/>
            <a:ext cx="7822545" cy="4400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2800" b="1" dirty="0" smtClean="0"/>
              <a:t>Выпуск магистров 2017 года</a:t>
            </a:r>
          </a:p>
        </p:txBody>
      </p:sp>
      <p:pic>
        <p:nvPicPr>
          <p:cNvPr id="37890" name="Picture 6" descr="с магистрами после защиты_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142984"/>
            <a:ext cx="67897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Речевые практики </a:t>
            </a:r>
            <a:r>
              <a:rPr lang="ru-RU" sz="2800" b="1" dirty="0" err="1" smtClean="0"/>
              <a:t>многоязычия</a:t>
            </a:r>
            <a:endParaRPr lang="ru-RU" sz="2800" b="1" dirty="0" smtClean="0"/>
          </a:p>
        </p:txBody>
      </p:sp>
      <p:pic>
        <p:nvPicPr>
          <p:cNvPr id="38914" name="Picture 6" descr="дискурсивный анализ арабского текста_20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285860"/>
            <a:ext cx="3286147" cy="4381530"/>
          </a:xfrm>
        </p:spPr>
      </p:pic>
      <p:sp>
        <p:nvSpPr>
          <p:cNvPr id="38915" name="Rectangle 8"/>
          <p:cNvSpPr>
            <a:spLocks noGrp="1"/>
          </p:cNvSpPr>
          <p:nvPr>
            <p:ph type="body" sz="half" idx="2"/>
          </p:nvPr>
        </p:nvSpPr>
        <p:spPr>
          <a:xfrm>
            <a:off x="4572000" y="1357298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+mj-lt"/>
              </a:rPr>
              <a:t>Языки изучения и исследования: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Русский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Испанский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Английский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Немецкий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Китайский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Арабский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Французский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Финский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Удмуртский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latin typeface="+mj-lt"/>
              </a:rPr>
              <a:t>Другие (по запросу)</a:t>
            </a:r>
          </a:p>
          <a:p>
            <a:pPr>
              <a:lnSpc>
                <a:spcPct val="80000"/>
              </a:lnSpc>
            </a:pP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>
          <a:xfrm>
            <a:off x="1785918" y="285728"/>
            <a:ext cx="7086592" cy="571504"/>
          </a:xfrm>
        </p:spPr>
        <p:txBody>
          <a:bodyPr/>
          <a:lstStyle/>
          <a:p>
            <a:r>
              <a:rPr lang="ru-RU" sz="2800" b="1" dirty="0" smtClean="0"/>
              <a:t>Какие проекты были осуществлены?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1500166" y="928670"/>
            <a:ext cx="6929486" cy="4929222"/>
          </a:xfrm>
        </p:spPr>
        <p:txBody>
          <a:bodyPr/>
          <a:lstStyle/>
          <a:p>
            <a:pPr algn="justLow">
              <a:lnSpc>
                <a:spcPct val="80000"/>
              </a:lnSpc>
              <a:buFont typeface="Arial" charset="0"/>
              <a:buNone/>
            </a:pPr>
            <a:r>
              <a:rPr lang="ru-RU" sz="1900" dirty="0" smtClean="0"/>
              <a:t>Перевод </a:t>
            </a:r>
            <a:r>
              <a:rPr lang="ru-RU" sz="1900" dirty="0" err="1" smtClean="0"/>
              <a:t>манги</a:t>
            </a:r>
            <a:r>
              <a:rPr lang="ru-RU" sz="1900" dirty="0" smtClean="0"/>
              <a:t> как дискурсивная практика (на материале английского, русского, японского и китайского языков)</a:t>
            </a:r>
            <a:r>
              <a:rPr lang="de-DE" sz="1900" dirty="0" smtClean="0"/>
              <a:t>.</a:t>
            </a:r>
            <a:endParaRPr lang="ru-RU" sz="1900" dirty="0" smtClean="0"/>
          </a:p>
          <a:p>
            <a:pPr algn="justLow">
              <a:lnSpc>
                <a:spcPct val="80000"/>
              </a:lnSpc>
              <a:buFont typeface="Arial" charset="0"/>
              <a:buNone/>
            </a:pPr>
            <a:r>
              <a:rPr lang="ru-RU" sz="1900" dirty="0" smtClean="0"/>
              <a:t>Организация школы молодого нефтяника для абитуриентов СНГ и дальнего зарубежья</a:t>
            </a:r>
            <a:r>
              <a:rPr lang="de-DE" sz="1900" dirty="0" smtClean="0"/>
              <a:t>.</a:t>
            </a:r>
            <a:endParaRPr lang="ru-RU" sz="1900" dirty="0" smtClean="0"/>
          </a:p>
          <a:p>
            <a:pPr algn="justLow">
              <a:lnSpc>
                <a:spcPct val="80000"/>
              </a:lnSpc>
              <a:buFont typeface="Arial" charset="0"/>
              <a:buNone/>
            </a:pPr>
            <a:r>
              <a:rPr lang="ru-RU" sz="1900" dirty="0" smtClean="0"/>
              <a:t>Вхождение в чтение художественной литературы на ИЯ как дискурсивная практика</a:t>
            </a:r>
            <a:r>
              <a:rPr lang="de-DE" sz="1900" dirty="0" smtClean="0"/>
              <a:t>.</a:t>
            </a:r>
            <a:endParaRPr lang="ru-RU" sz="1900" dirty="0" smtClean="0"/>
          </a:p>
          <a:p>
            <a:pPr algn="justLow">
              <a:lnSpc>
                <a:spcPct val="80000"/>
              </a:lnSpc>
              <a:buFont typeface="Arial" charset="0"/>
              <a:buNone/>
            </a:pPr>
            <a:r>
              <a:rPr lang="ru-RU" sz="1900" dirty="0" smtClean="0"/>
              <a:t>Перевод американских сериалов как дискурсивная практика (на примере перевода сериала «</a:t>
            </a:r>
            <a:r>
              <a:rPr lang="en-US" sz="1900" dirty="0" smtClean="0"/>
              <a:t>The Following</a:t>
            </a:r>
            <a:r>
              <a:rPr lang="ru-RU" sz="1900" dirty="0" smtClean="0"/>
              <a:t>»)</a:t>
            </a:r>
            <a:r>
              <a:rPr lang="de-DE" sz="1900" dirty="0" smtClean="0"/>
              <a:t>.</a:t>
            </a:r>
            <a:r>
              <a:rPr lang="ru-RU" sz="1900" dirty="0" smtClean="0"/>
              <a:t> </a:t>
            </a:r>
          </a:p>
          <a:p>
            <a:pPr algn="justLow">
              <a:lnSpc>
                <a:spcPct val="80000"/>
              </a:lnSpc>
              <a:buFont typeface="Arial" charset="0"/>
              <a:buNone/>
            </a:pPr>
            <a:r>
              <a:rPr lang="ru-RU" sz="1900" dirty="0" smtClean="0"/>
              <a:t>Дискурсивные особенности научных </a:t>
            </a:r>
            <a:r>
              <a:rPr lang="ru-RU" sz="1900" dirty="0" err="1" smtClean="0"/>
              <a:t>грантовых</a:t>
            </a:r>
            <a:r>
              <a:rPr lang="ru-RU" sz="1900" dirty="0" smtClean="0"/>
              <a:t> заявок на исследовательскую работу (английский язык, биология)</a:t>
            </a:r>
            <a:r>
              <a:rPr lang="de-DE" sz="1900" dirty="0" smtClean="0"/>
              <a:t>.</a:t>
            </a:r>
            <a:endParaRPr lang="ru-RU" sz="1900" dirty="0" smtClean="0"/>
          </a:p>
          <a:p>
            <a:pPr algn="justLow">
              <a:lnSpc>
                <a:spcPct val="80000"/>
              </a:lnSpc>
              <a:buFont typeface="Arial" charset="0"/>
              <a:buNone/>
            </a:pPr>
            <a:r>
              <a:rPr lang="ru-RU" sz="1900" dirty="0" smtClean="0"/>
              <a:t>Лингводидактическое сопровождение обучения иноязычным речевым практикам с использованием аудиокниг (на материале английского языка)</a:t>
            </a:r>
            <a:r>
              <a:rPr lang="de-DE" sz="1900" dirty="0" smtClean="0"/>
              <a:t>.</a:t>
            </a:r>
            <a:endParaRPr lang="ru-RU" sz="1900" dirty="0" smtClean="0"/>
          </a:p>
          <a:p>
            <a:pPr algn="justLow">
              <a:lnSpc>
                <a:spcPct val="80000"/>
              </a:lnSpc>
              <a:buFont typeface="Arial" charset="0"/>
              <a:buNone/>
            </a:pPr>
            <a:r>
              <a:rPr lang="ru-RU" sz="1900" dirty="0" smtClean="0"/>
              <a:t>Сравнительный анализ переводов романа Д. </a:t>
            </a:r>
            <a:r>
              <a:rPr lang="ru-RU" sz="1900" dirty="0" err="1" smtClean="0"/>
              <a:t>Толкина</a:t>
            </a:r>
            <a:r>
              <a:rPr lang="ru-RU" sz="1900" dirty="0" smtClean="0"/>
              <a:t> "</a:t>
            </a:r>
            <a:r>
              <a:rPr lang="ru-RU" sz="1900" dirty="0" err="1" smtClean="0"/>
              <a:t>Хоббит</a:t>
            </a:r>
            <a:r>
              <a:rPr lang="ru-RU" sz="1900" dirty="0" smtClean="0"/>
              <a:t>" с английского языка на русский и французский языки в рамках динамической модели перевода.</a:t>
            </a:r>
          </a:p>
          <a:p>
            <a:pPr algn="justLow">
              <a:lnSpc>
                <a:spcPct val="80000"/>
              </a:lnSpc>
              <a:buFont typeface="Arial" charset="0"/>
              <a:buNone/>
            </a:pPr>
            <a:r>
              <a:rPr lang="ru-RU" sz="1900" dirty="0" smtClean="0"/>
              <a:t>Имидж современной Удмуртии в англоязычном </a:t>
            </a:r>
            <a:r>
              <a:rPr lang="ru-RU" sz="1900" dirty="0" err="1" smtClean="0"/>
              <a:t>медиадискурсе</a:t>
            </a:r>
            <a:r>
              <a:rPr lang="ru-RU" sz="19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1547813" y="476250"/>
            <a:ext cx="578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275" name="Прямоугольник 3"/>
          <p:cNvSpPr>
            <a:spLocks noChangeArrowheads="1"/>
          </p:cNvSpPr>
          <p:nvPr/>
        </p:nvSpPr>
        <p:spPr bwMode="auto">
          <a:xfrm>
            <a:off x="1042988" y="1000125"/>
            <a:ext cx="75612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0"/>
              </a:spcBef>
            </a:pPr>
            <a:endParaRPr lang="ru-RU" sz="160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4276" name="Rectangle 4"/>
          <p:cNvSpPr>
            <a:spLocks noGrp="1"/>
          </p:cNvSpPr>
          <p:nvPr>
            <p:ph type="title"/>
          </p:nvPr>
        </p:nvSpPr>
        <p:spPr>
          <a:xfrm>
            <a:off x="1714480" y="142852"/>
            <a:ext cx="6275387" cy="642942"/>
          </a:xfrm>
        </p:spPr>
        <p:txBody>
          <a:bodyPr/>
          <a:lstStyle/>
          <a:p>
            <a:r>
              <a:rPr lang="ru-RU" sz="2800" b="1" dirty="0" smtClean="0"/>
              <a:t>Проекты-2017</a:t>
            </a:r>
          </a:p>
        </p:txBody>
      </p:sp>
      <p:sp>
        <p:nvSpPr>
          <p:cNvPr id="54277" name="Rectangle 5"/>
          <p:cNvSpPr>
            <a:spLocks noGrp="1"/>
          </p:cNvSpPr>
          <p:nvPr>
            <p:ph type="body" idx="1"/>
          </p:nvPr>
        </p:nvSpPr>
        <p:spPr>
          <a:xfrm>
            <a:off x="1428728" y="857232"/>
            <a:ext cx="7000924" cy="52689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Методика овладения чтением художественной литературы на русском языке как иностранном.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Концепт «Русская кухня» в зарубежном гастрономическом </a:t>
            </a:r>
            <a:r>
              <a:rPr lang="ru-RU" sz="1800" dirty="0" err="1" smtClean="0"/>
              <a:t>дискурсе</a:t>
            </a:r>
            <a:r>
              <a:rPr lang="ru-RU" sz="1800" dirty="0" smtClean="0"/>
              <a:t>». Материал собран во время стажировки в университете г. Хельсинки (Финляндия) в рамках двухстороннего соглашения о студенческом обмене между Университетом Хельсинки и </a:t>
            </a:r>
            <a:r>
              <a:rPr lang="ru-RU" sz="1800" dirty="0" err="1" smtClean="0"/>
              <a:t>УдГУ</a:t>
            </a:r>
            <a:r>
              <a:rPr lang="ru-RU" sz="1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Перевод как дискурсивная практика (на материале немецких текстов.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 по психоанализу и их переводов на русский язык) в рамках совместного проекта с ООО Издательский дом «</a:t>
            </a:r>
            <a:r>
              <a:rPr lang="ru-RU" sz="1800" dirty="0" err="1" smtClean="0"/>
              <a:t>Эрго</a:t>
            </a:r>
            <a:r>
              <a:rPr lang="ru-RU" sz="1800" dirty="0" smtClean="0"/>
              <a:t>».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Портрет мигранта в голландском публицистическом </a:t>
            </a:r>
            <a:r>
              <a:rPr lang="ru-RU" sz="1800" dirty="0" err="1" smtClean="0"/>
              <a:t>дискурсе</a:t>
            </a:r>
            <a:r>
              <a:rPr lang="ru-RU" sz="1800" dirty="0" smtClean="0"/>
              <a:t> (на материале голландской прессы на голландском и английском языках)</a:t>
            </a:r>
            <a:r>
              <a:rPr lang="de-DE" sz="1800" dirty="0" smtClean="0"/>
              <a:t>.</a:t>
            </a: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/>
              <a:t>Анализ аннотаций к американским фильмам и их переводов на русский и испанский языки.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Дискурсивный анализ иноязычного </a:t>
            </a:r>
            <a:r>
              <a:rPr lang="ru-RU" sz="1800" dirty="0" err="1" smtClean="0"/>
              <a:t>контента</a:t>
            </a:r>
            <a:r>
              <a:rPr lang="ru-RU" sz="1800" dirty="0" smtClean="0"/>
              <a:t> текстов популярной эстрады (на материале испанского и английского языков.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Анализ речей кандидатов в президенты в рамках изучения политического </a:t>
            </a:r>
            <a:r>
              <a:rPr lang="ru-RU" sz="1800" dirty="0" err="1" smtClean="0"/>
              <a:t>дискурса</a:t>
            </a:r>
            <a:r>
              <a:rPr lang="ru-RU" sz="1800" dirty="0" smtClean="0"/>
              <a:t> (на материале текстов выступлений кандидатов в президенты США Х. Клинтон и Д. Трампа)</a:t>
            </a:r>
            <a:r>
              <a:rPr lang="de-DE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2428860" y="1428736"/>
            <a:ext cx="4572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Программа успешно была реализована в 2013 – 2015 гг., 2015 – 2017 гг.  Магистрантами были выпускники вузов, получившие первое образование по специальностям «Лингвистика», «Журналистика», «Нефтегазовое дело», «Экономика», «Биология», «Физическая культура», «Дизайн».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800" b="1" dirty="0" smtClean="0"/>
              <a:t>Результаты 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1571604" y="1428736"/>
            <a:ext cx="6286544" cy="392909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     Проработка больших массивов текстов на ИЯ – устных или письменных, в зависимости от темы проекта.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     Обретение уверенности как во владении ИЯ, умении работать с текстами, перерабатывать их, так и решать профессиональные задачи.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      Успешность во многом была обусловлена новым типом педагогического взаимодействия – сопровождения образовательной деятельности обучающегося в овладении им иноязычных речевых практик. Его концепция и технологии, разработанные И.Б. Ворожцовой, были адаптированы и содержательно применены для данной магистерской программы коллективом преподавателей.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286676" cy="5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Говорят выпускники</a:t>
            </a:r>
          </a:p>
        </p:txBody>
      </p:sp>
      <p:pic>
        <p:nvPicPr>
          <p:cNvPr id="5" name="магистр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643050"/>
            <a:ext cx="707236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8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/>
          <a:lstStyle/>
          <a:p>
            <a:r>
              <a:rPr lang="ru-RU" sz="2800" b="1" dirty="0" smtClean="0"/>
              <a:t>Рекомендуют преподаватели</a:t>
            </a:r>
          </a:p>
        </p:txBody>
      </p:sp>
      <p:pic>
        <p:nvPicPr>
          <p:cNvPr id="46082" name="Picture 2" descr="C:\Users\Kafedra\Desktop\OQqOwgnsHA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714356"/>
            <a:ext cx="3071834" cy="2303875"/>
          </a:xfrm>
        </p:spPr>
      </p:pic>
      <p:sp>
        <p:nvSpPr>
          <p:cNvPr id="46083" name="Rectangle 6"/>
          <p:cNvSpPr>
            <a:spLocks noGrp="1"/>
          </p:cNvSpPr>
          <p:nvPr>
            <p:ph type="body" sz="half" idx="2"/>
          </p:nvPr>
        </p:nvSpPr>
        <p:spPr>
          <a:xfrm>
            <a:off x="3643306" y="1000108"/>
            <a:ext cx="5221319" cy="18573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dirty="0" smtClean="0"/>
              <a:t>        </a:t>
            </a:r>
            <a:r>
              <a:rPr lang="ru-RU" sz="1400" b="1" dirty="0" err="1" smtClean="0"/>
              <a:t>Тарабаева</a:t>
            </a:r>
            <a:r>
              <a:rPr lang="ru-RU" sz="1400" b="1" dirty="0" smtClean="0"/>
              <a:t> Е.В.:</a:t>
            </a:r>
            <a:r>
              <a:rPr lang="ru-RU" sz="1400" dirty="0" smtClean="0"/>
              <a:t> </a:t>
            </a:r>
            <a:r>
              <a:rPr lang="ru-RU" sz="1400" i="1" dirty="0" smtClean="0"/>
              <a:t>Наша магистратура не только предоставляет возможность продолжить обучение по другому, отличному от </a:t>
            </a:r>
            <a:r>
              <a:rPr lang="ru-RU" sz="1400" i="1" dirty="0" err="1" smtClean="0"/>
              <a:t>бакалавриата</a:t>
            </a:r>
            <a:r>
              <a:rPr lang="ru-RU" sz="1400" i="1" dirty="0" smtClean="0"/>
              <a:t> (или </a:t>
            </a:r>
            <a:r>
              <a:rPr lang="ru-RU" sz="1400" i="1" dirty="0" err="1" smtClean="0"/>
              <a:t>специалитета</a:t>
            </a:r>
            <a:r>
              <a:rPr lang="ru-RU" sz="1400" i="1" dirty="0" smtClean="0"/>
              <a:t>), направлению, но и приобрести новый опыт в своей профессии, осваивая иноязычные ресурсы.</a:t>
            </a:r>
          </a:p>
          <a:p>
            <a:pPr>
              <a:lnSpc>
                <a:spcPct val="80000"/>
              </a:lnSpc>
              <a:buNone/>
            </a:pPr>
            <a:r>
              <a:rPr lang="ru-RU" sz="1400" b="1" dirty="0" smtClean="0"/>
              <a:t>       </a:t>
            </a:r>
          </a:p>
          <a:p>
            <a:pPr>
              <a:lnSpc>
                <a:spcPct val="80000"/>
              </a:lnSpc>
              <a:buNone/>
            </a:pPr>
            <a:r>
              <a:rPr lang="ru-RU" sz="1400" b="1" dirty="0" smtClean="0"/>
              <a:t>         </a:t>
            </a:r>
            <a:r>
              <a:rPr lang="ru-RU" sz="1400" b="1" dirty="0" err="1" smtClean="0"/>
              <a:t>Русанова</a:t>
            </a:r>
            <a:r>
              <a:rPr lang="ru-RU" sz="1400" b="1" dirty="0" smtClean="0"/>
              <a:t> И.Ю. :</a:t>
            </a:r>
            <a:r>
              <a:rPr lang="ru-RU" sz="1400" i="1" dirty="0" smtClean="0"/>
              <a:t>Обучение и научная деятельность по данной программе раскрывает внутренний речевой потенциал магистрантов и способствует их профессиональному росту.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28728" y="3143248"/>
            <a:ext cx="6786610" cy="250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err="1" smtClean="0">
                <a:latin typeface="+mj-lt"/>
              </a:rPr>
              <a:t>Детинкина</a:t>
            </a:r>
            <a:r>
              <a:rPr lang="ru-RU" sz="1400" b="1" dirty="0" smtClean="0">
                <a:latin typeface="+mj-lt"/>
              </a:rPr>
              <a:t> В.В. : </a:t>
            </a:r>
            <a:r>
              <a:rPr lang="ru-RU" sz="1400" i="1" dirty="0" smtClean="0">
                <a:latin typeface="+mj-lt"/>
              </a:rPr>
              <a:t>Обучение в нашей магистратуре – это процесс интересный и увлекательный, позволяющий посредством речевых практик познать себя и открыть новые миры и культуры. Специалист в области «Лингвистика» имеет широкие возможности для самореализации. Ведь по факту, он необходим практически везде, где ведется работа со словом. С появлением информационных и компьютерных технологий специальность совершенствуется </a:t>
            </a:r>
            <a:r>
              <a:rPr lang="ru-RU" sz="1400" dirty="0" smtClean="0">
                <a:latin typeface="+mj-lt"/>
              </a:rPr>
              <a:t>и приобретает иное значение.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400" dirty="0" smtClean="0">
              <a:latin typeface="+mj-lt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dirty="0" smtClean="0">
                <a:latin typeface="+mj-lt"/>
              </a:rPr>
              <a:t>Юшкова Л.А. : </a:t>
            </a:r>
            <a:r>
              <a:rPr lang="ru-RU" sz="1400" i="1" dirty="0" smtClean="0">
                <a:latin typeface="+mj-lt"/>
              </a:rPr>
              <a:t>Данную программу можно рекомендовать людям, которые стремятся не просто развить иноязычные коммуникативные компетенции, совершенствовать владение иностранным языком, изучить один или два дополнительных иностранных языка, но и освоить конкретную область профессиональной деятельности с позиций речевого субъекта, используя знания иностранных языков.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285852" y="306389"/>
            <a:ext cx="7515248" cy="4979999"/>
          </a:xfrm>
        </p:spPr>
        <p:txBody>
          <a:bodyPr/>
          <a:lstStyle/>
          <a:p>
            <a:pPr eaLnBrk="1" hangingPunct="1"/>
            <a:r>
              <a:rPr lang="ru-RU" sz="2800" b="1" i="1" dirty="0" smtClean="0"/>
              <a:t>Кому адресована программа?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Специалистам и бакалаврам разных направлений подготовки, которые имеют потребность в пользовательской практике на иностранном/</a:t>
            </a:r>
            <a:r>
              <a:rPr lang="ru-RU" sz="2400" dirty="0" err="1" smtClean="0"/>
              <a:t>ых</a:t>
            </a:r>
            <a:r>
              <a:rPr lang="ru-RU" sz="2400" dirty="0" smtClean="0"/>
              <a:t> языке/ах, независимо от того, имеют ли они лингвистическое образование или нет, желающим достичь высокого уровня профессиональной квалификации в области иноязычных речевых практик (владения ИЯ)</a:t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Добро пожаловать!</a:t>
            </a:r>
          </a:p>
        </p:txBody>
      </p:sp>
      <p:sp>
        <p:nvSpPr>
          <p:cNvPr id="47106" name="Rectangle 5"/>
          <p:cNvSpPr>
            <a:spLocks noGrp="1"/>
          </p:cNvSpPr>
          <p:nvPr>
            <p:ph type="body" sz="half" idx="1"/>
          </p:nvPr>
        </p:nvSpPr>
        <p:spPr>
          <a:xfrm>
            <a:off x="1643042" y="1500174"/>
            <a:ext cx="3598864" cy="4829196"/>
          </a:xfrm>
        </p:spPr>
        <p:txBody>
          <a:bodyPr/>
          <a:lstStyle/>
          <a:p>
            <a:r>
              <a:rPr lang="en-US" sz="2400" dirty="0" err="1" smtClean="0"/>
              <a:t>Bienvenue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Willkommen</a:t>
            </a:r>
            <a:r>
              <a:rPr lang="en-US" sz="2400" dirty="0" smtClean="0"/>
              <a:t>!</a:t>
            </a:r>
          </a:p>
          <a:p>
            <a:r>
              <a:rPr lang="ru-RU" sz="2400" dirty="0" smtClean="0"/>
              <a:t>Д</a:t>
            </a:r>
            <a:r>
              <a:rPr lang="en-US" sz="2400" dirty="0" err="1" smtClean="0"/>
              <a:t>обродошли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Welcome!</a:t>
            </a:r>
          </a:p>
          <a:p>
            <a:r>
              <a:rPr lang="ar-SA" sz="2400" dirty="0" smtClean="0"/>
              <a:t>مرحبا</a:t>
            </a:r>
            <a:r>
              <a:rPr lang="ru-RU" sz="2400" dirty="0" smtClean="0">
                <a:cs typeface="Arial" charset="0"/>
              </a:rPr>
              <a:t>!</a:t>
            </a:r>
            <a:endParaRPr lang="en-US" sz="2400" dirty="0" smtClean="0">
              <a:cs typeface="Arial" charset="0"/>
            </a:endParaRPr>
          </a:p>
          <a:p>
            <a:r>
              <a:rPr lang="ru-RU" sz="2400" dirty="0" smtClean="0"/>
              <a:t>欢迎！</a:t>
            </a:r>
            <a:endParaRPr lang="en-US" sz="2400" dirty="0" smtClean="0"/>
          </a:p>
          <a:p>
            <a:r>
              <a:rPr lang="ru-RU" sz="2400" dirty="0" err="1" smtClean="0"/>
              <a:t>сардэчна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запрашаем</a:t>
            </a:r>
            <a:r>
              <a:rPr lang="ru-RU" sz="2400" dirty="0" smtClean="0"/>
              <a:t>!</a:t>
            </a:r>
            <a:endParaRPr lang="en-US" sz="2400" dirty="0" smtClean="0"/>
          </a:p>
          <a:p>
            <a:r>
              <a:rPr lang="ru-RU" sz="2400" dirty="0" err="1" smtClean="0"/>
              <a:t>bienvenido</a:t>
            </a:r>
            <a:r>
              <a:rPr lang="ru-RU" sz="2400" dirty="0" smtClean="0"/>
              <a:t>!</a:t>
            </a:r>
          </a:p>
          <a:p>
            <a:r>
              <a:rPr lang="he-IL" sz="2400" dirty="0" smtClean="0"/>
              <a:t>ברוך הבא</a:t>
            </a:r>
            <a:r>
              <a:rPr lang="ru-RU" sz="2400" dirty="0" smtClean="0">
                <a:cs typeface="Arial" charset="0"/>
              </a:rPr>
              <a:t>!</a:t>
            </a:r>
          </a:p>
          <a:p>
            <a:r>
              <a:rPr lang="ru-RU" sz="2400" dirty="0" err="1" smtClean="0"/>
              <a:t>üdv</a:t>
            </a:r>
            <a:r>
              <a:rPr lang="ru-RU" sz="2400" dirty="0" smtClean="0"/>
              <a:t>!</a:t>
            </a:r>
          </a:p>
        </p:txBody>
      </p:sp>
      <p:sp>
        <p:nvSpPr>
          <p:cNvPr id="47107" name="Rectangle 6"/>
          <p:cNvSpPr>
            <a:spLocks noGrp="1"/>
          </p:cNvSpPr>
          <p:nvPr>
            <p:ph type="body" sz="half" idx="2"/>
          </p:nvPr>
        </p:nvSpPr>
        <p:spPr>
          <a:xfrm>
            <a:off x="5143504" y="1500174"/>
            <a:ext cx="3394075" cy="4525963"/>
          </a:xfrm>
        </p:spPr>
        <p:txBody>
          <a:bodyPr/>
          <a:lstStyle/>
          <a:p>
            <a:r>
              <a:rPr lang="ru-RU" sz="2400" dirty="0" err="1" smtClean="0"/>
              <a:t>benvenuto</a:t>
            </a:r>
            <a:r>
              <a:rPr lang="ru-RU" sz="2400" dirty="0" smtClean="0"/>
              <a:t>!!!!</a:t>
            </a:r>
          </a:p>
          <a:p>
            <a:r>
              <a:rPr lang="hi-IN" sz="2400" dirty="0" smtClean="0"/>
              <a:t>में आपका स्वागत है</a:t>
            </a:r>
            <a:r>
              <a:rPr lang="ru-RU" sz="2400" dirty="0" smtClean="0">
                <a:cs typeface="Mangal" pitchFamily="18" charset="0"/>
              </a:rPr>
              <a:t>!</a:t>
            </a:r>
          </a:p>
          <a:p>
            <a:r>
              <a:rPr lang="ru-RU" sz="2400" dirty="0" err="1" smtClean="0"/>
              <a:t>tervetuloa</a:t>
            </a:r>
            <a:r>
              <a:rPr lang="ru-RU" sz="2400" dirty="0" smtClean="0"/>
              <a:t>!</a:t>
            </a:r>
          </a:p>
          <a:p>
            <a:r>
              <a:rPr lang="ru-RU" sz="2400" dirty="0" smtClean="0"/>
              <a:t>을 환영합니다!</a:t>
            </a:r>
          </a:p>
          <a:p>
            <a:r>
              <a:rPr lang="ru-RU" sz="2400" dirty="0" err="1" smtClean="0"/>
              <a:t>hoş</a:t>
            </a:r>
            <a:r>
              <a:rPr lang="ru-RU" sz="2400" dirty="0" smtClean="0"/>
              <a:t> </a:t>
            </a:r>
            <a:r>
              <a:rPr lang="ru-RU" sz="2400" dirty="0" err="1" smtClean="0"/>
              <a:t>geldiniz</a:t>
            </a:r>
            <a:r>
              <a:rPr lang="ru-RU" sz="2400" dirty="0" smtClean="0"/>
              <a:t>!</a:t>
            </a:r>
          </a:p>
          <a:p>
            <a:r>
              <a:rPr lang="ru-RU" sz="2400" dirty="0" err="1" smtClean="0"/>
              <a:t>bem-vindo</a:t>
            </a:r>
            <a:r>
              <a:rPr lang="ru-RU" sz="2400" dirty="0" smtClean="0"/>
              <a:t>!</a:t>
            </a:r>
          </a:p>
          <a:p>
            <a:r>
              <a:rPr lang="ru-RU" sz="2400" dirty="0" err="1" smtClean="0"/>
              <a:t>гажаса</a:t>
            </a:r>
            <a:r>
              <a:rPr lang="ru-RU" sz="2400" dirty="0" smtClean="0"/>
              <a:t> </a:t>
            </a:r>
            <a:r>
              <a:rPr lang="ru-RU" sz="2400" dirty="0" err="1" smtClean="0"/>
              <a:t>ӧтиськом!</a:t>
            </a:r>
            <a:endParaRPr lang="ru-RU" sz="2400" dirty="0" smtClean="0"/>
          </a:p>
          <a:p>
            <a:r>
              <a:rPr lang="ru-RU" sz="2400" dirty="0" err="1" smtClean="0"/>
              <a:t>bonvenon</a:t>
            </a:r>
            <a:r>
              <a:rPr lang="ru-RU" sz="2400" dirty="0" smtClean="0"/>
              <a:t>!</a:t>
            </a:r>
          </a:p>
          <a:p>
            <a:r>
              <a:rPr lang="ja-JP" altLang="ru-RU" sz="2400" dirty="0" smtClean="0"/>
              <a:t>大歓迎です！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Чтобы поступить, необходимо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1214414" y="1142984"/>
            <a:ext cx="7686700" cy="5000660"/>
          </a:xfrm>
        </p:spPr>
        <p:txBody>
          <a:bodyPr/>
          <a:lstStyle/>
          <a:p>
            <a:r>
              <a:rPr lang="ru-RU" sz="2400" dirty="0" smtClean="0"/>
              <a:t>Представить пакет документов в приемную комиссию </a:t>
            </a:r>
            <a:r>
              <a:rPr lang="ru-RU" sz="2400" dirty="0" err="1" smtClean="0"/>
              <a:t>УдГУ</a:t>
            </a:r>
            <a:r>
              <a:rPr lang="ru-RU" sz="2400" dirty="0" smtClean="0"/>
              <a:t> до 1 августа.</a:t>
            </a:r>
            <a:endParaRPr lang="en-US" sz="2400" dirty="0" smtClean="0"/>
          </a:p>
          <a:p>
            <a:pPr>
              <a:buNone/>
            </a:pPr>
            <a:r>
              <a:rPr lang="en-US" sz="1800" b="1" dirty="0" smtClean="0"/>
              <a:t>       </a:t>
            </a:r>
            <a:r>
              <a:rPr lang="ru-RU" sz="1800" b="1" dirty="0" smtClean="0"/>
              <a:t>Адрес:</a:t>
            </a:r>
            <a:r>
              <a:rPr lang="ru-RU" sz="1800" dirty="0" smtClean="0"/>
              <a:t> 426034, г. Ижевск, ул. Университетская, 1, корпус 2, кабинет 122</a:t>
            </a:r>
            <a:br>
              <a:rPr lang="ru-RU" sz="1800" dirty="0" smtClean="0"/>
            </a:br>
            <a:r>
              <a:rPr lang="ru-RU" sz="1800" b="1" dirty="0" smtClean="0"/>
              <a:t>Телефон:</a:t>
            </a:r>
            <a:r>
              <a:rPr lang="ru-RU" sz="1800" dirty="0" smtClean="0"/>
              <a:t> (3412) 525–797</a:t>
            </a:r>
            <a:br>
              <a:rPr lang="ru-RU" sz="1800" dirty="0" smtClean="0"/>
            </a:br>
            <a:r>
              <a:rPr lang="ru-RU" sz="1800" b="1" dirty="0" smtClean="0"/>
              <a:t>Электронный адрес: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2"/>
              </a:rPr>
              <a:t>prikom@udsu.ru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Проезд:</a:t>
            </a:r>
            <a:r>
              <a:rPr lang="ru-RU" sz="1800" dirty="0" smtClean="0"/>
              <a:t> автобусом №№ 12, 22, 27, 50, 53, 68, 79, 308 или троллейбусом №№ 2, 14 до остановки «Удмуртский университет»</a:t>
            </a:r>
          </a:p>
          <a:p>
            <a:pPr>
              <a:buNone/>
            </a:pPr>
            <a:r>
              <a:rPr lang="en-US" sz="1800" b="1" dirty="0" smtClean="0"/>
              <a:t>       </a:t>
            </a:r>
            <a:r>
              <a:rPr lang="ru-RU" sz="1800" b="1" dirty="0" smtClean="0"/>
              <a:t>Режим работы приемной комиссии:</a:t>
            </a:r>
          </a:p>
          <a:p>
            <a:pPr>
              <a:buNone/>
            </a:pPr>
            <a:r>
              <a:rPr lang="en-US" sz="1800" dirty="0" smtClean="0"/>
              <a:t>       </a:t>
            </a:r>
            <a:r>
              <a:rPr lang="ru-RU" sz="1800" dirty="0" smtClean="0"/>
              <a:t>С понедельника по пятницу с 9.00 до 16.00, обед с 12.15 до 13.00</a:t>
            </a:r>
            <a:br>
              <a:rPr lang="ru-RU" sz="1800" dirty="0" smtClean="0"/>
            </a:br>
            <a:r>
              <a:rPr lang="ru-RU" sz="1800" dirty="0" smtClean="0"/>
              <a:t>Суббота, воскресенье - выходные дни</a:t>
            </a:r>
            <a:br>
              <a:rPr lang="ru-RU" sz="1800" dirty="0" smtClean="0"/>
            </a:br>
            <a:r>
              <a:rPr lang="ru-RU" sz="1800" dirty="0" smtClean="0"/>
              <a:t>Телефон для справок: (3412) 525–797</a:t>
            </a:r>
          </a:p>
          <a:p>
            <a:r>
              <a:rPr lang="ru-RU" sz="2400" dirty="0" smtClean="0"/>
              <a:t>Пройти вступительные испытания (собеседование). Программа испытаний – на сайте </a:t>
            </a:r>
            <a:r>
              <a:rPr lang="ru-RU" sz="2400" dirty="0" err="1" smtClean="0"/>
              <a:t>УдГУ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контакты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1714480" y="1600201"/>
            <a:ext cx="6972320" cy="440056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Удмуртская республика, Ижевск, ул. Университетская, 1,   корп. II, </a:t>
            </a:r>
          </a:p>
          <a:p>
            <a:pPr>
              <a:buNone/>
            </a:pPr>
            <a:r>
              <a:rPr lang="ru-RU" sz="2800" dirty="0" smtClean="0"/>
              <a:t>    ауд. 316, тел. (3412) 916-179,</a:t>
            </a:r>
          </a:p>
          <a:p>
            <a:pPr>
              <a:buNone/>
            </a:pPr>
            <a:r>
              <a:rPr lang="ru-RU" sz="2800" dirty="0" smtClean="0"/>
              <a:t>    ауд. 118, тел. (3412) 916-162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428728" y="142853"/>
            <a:ext cx="7372372" cy="5286412"/>
          </a:xfrm>
        </p:spPr>
        <p:txBody>
          <a:bodyPr/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i="1" dirty="0" smtClean="0"/>
              <a:t>Специфика и уникальность программы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 </a:t>
            </a:r>
            <a:r>
              <a:rPr lang="ru-RU" sz="2800" dirty="0" smtClean="0"/>
              <a:t>практико-ориентированный характер: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не изучать языки, а приобрести опыт использовать их для своей профессиональной деятельности и тем самым сконструировать собственный путь развития своей иноязычной речевой компетентности. </a:t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Предметом освоения служат иноязычные речевые практики для информационных обменов, исследовательской и образовательной деятельности. </a:t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086592" cy="807171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800" b="1" i="1" dirty="0" smtClean="0"/>
              <a:t>Содержание деятельности обучающегося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20482" name="Rectangle 3"/>
          <p:cNvSpPr>
            <a:spLocks noGrp="1"/>
          </p:cNvSpPr>
          <p:nvPr>
            <p:ph type="body" sz="half" idx="2"/>
          </p:nvPr>
        </p:nvSpPr>
        <p:spPr>
          <a:xfrm>
            <a:off x="4286248" y="785794"/>
            <a:ext cx="3500462" cy="457203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dirty="0" smtClean="0"/>
              <a:t>     </a:t>
            </a:r>
            <a:r>
              <a:rPr lang="ru-RU" sz="2400" dirty="0" smtClean="0"/>
              <a:t>Определить свои</a:t>
            </a:r>
            <a:r>
              <a:rPr lang="en-US" sz="2400" dirty="0" smtClean="0"/>
              <a:t> </a:t>
            </a:r>
            <a:r>
              <a:rPr lang="ru-RU" sz="2400" dirty="0" smtClean="0"/>
              <a:t>потребности в использовании иностранных языков;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dirty="0" smtClean="0"/>
              <a:t>     </a:t>
            </a:r>
            <a:r>
              <a:rPr lang="ru-RU" sz="2400" dirty="0" smtClean="0"/>
              <a:t>включиться в работу с иноязычными ресурсами по отбору, обработке и переработке информации в рамках собственного исследовательского социального проекта.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20483" name="Picture 4" descr="Практика многоязычия_рабочий момент_20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214422"/>
            <a:ext cx="3816350" cy="3240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1785918" y="142852"/>
            <a:ext cx="7115196" cy="571504"/>
          </a:xfrm>
        </p:spPr>
        <p:txBody>
          <a:bodyPr/>
          <a:lstStyle/>
          <a:p>
            <a:r>
              <a:rPr lang="ru-RU" sz="2800" b="1" i="1" dirty="0" smtClean="0"/>
              <a:t>Концепция магистерской программы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214414" y="785794"/>
            <a:ext cx="7472386" cy="55959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переключить работу магистранта под контролем обучающего по накоплению словарного запаса и знаний грамматических правил на </a:t>
            </a:r>
            <a:r>
              <a:rPr lang="ru-RU" sz="2000" b="1" dirty="0" smtClean="0"/>
              <a:t>речевые практики</a:t>
            </a:r>
            <a:r>
              <a:rPr lang="ru-RU" sz="2000" dirty="0" smtClean="0"/>
              <a:t>, когда для обучающегося оказывается необходимым обратиться к использованию иностранного языка для осуществления собственной деятельности в поле своего профессионального интереса;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важнее не язык, а </a:t>
            </a:r>
            <a:r>
              <a:rPr lang="ru-RU" sz="2000" b="1" dirty="0" smtClean="0"/>
              <a:t>деятельность обучающегося и коммуникация</a:t>
            </a:r>
            <a:r>
              <a:rPr lang="ru-RU" sz="2000" dirty="0" smtClean="0"/>
              <a:t>, которую он осуществляет;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признание </a:t>
            </a:r>
            <a:r>
              <a:rPr lang="ru-RU" sz="2000" b="1" dirty="0" smtClean="0"/>
              <a:t>деятельности обучающегося как самоценной</a:t>
            </a:r>
            <a:r>
              <a:rPr lang="ru-RU" sz="2000" dirty="0" smtClean="0"/>
              <a:t>, признание его права на определение своих целей в этой деятельности, выбор средств и способов ее осуществления, и ответственность за ее результаты. … И не локально на отдельных участках учебного процесса, которые ему отводит обучающий, а повсеместно.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Высвободить обучающемуся образовательное поле</a:t>
            </a:r>
            <a:r>
              <a:rPr lang="ru-RU" sz="2000" dirty="0" smtClean="0"/>
              <a:t>, т.е. не засеивать и потом указывать: вот здесь есть тропинка и можно пройти, а туда не ходи. Нечего топтать, пока не научишься и т.п. Создать условия для магистранта </a:t>
            </a:r>
            <a:r>
              <a:rPr lang="ru-RU" sz="2000" b="1" dirty="0" smtClean="0"/>
              <a:t>стать независимым пользователем</a:t>
            </a:r>
            <a:r>
              <a:rPr lang="ru-RU" sz="2000" dirty="0" smtClean="0"/>
              <a:t> языков в поле его изучения.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357438" y="1143000"/>
            <a:ext cx="4929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857375" y="714375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latin typeface="Calibri" pitchFamily="34" charset="0"/>
              </a:rPr>
              <a:t>Установки программы</a:t>
            </a:r>
            <a:r>
              <a:rPr lang="ru-RU" sz="2800" dirty="0">
                <a:latin typeface="Calibri" pitchFamily="34" charset="0"/>
              </a:rPr>
              <a:t> 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214546" y="1500174"/>
            <a:ext cx="56435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Овладение иностранными языками есть </a:t>
            </a:r>
            <a:r>
              <a:rPr lang="ru-RU" sz="2800" b="1" dirty="0">
                <a:latin typeface="Calibri" pitchFamily="34" charset="0"/>
              </a:rPr>
              <a:t>овладение</a:t>
            </a:r>
            <a:r>
              <a:rPr lang="ru-RU" sz="2800" dirty="0">
                <a:latin typeface="Calibri" pitchFamily="34" charset="0"/>
              </a:rPr>
              <a:t> речевыми практиками каждого из них, т.е. видами иноязычной речевой деятельности (понимать и высказываться) в актуальных для речевого субъекта ситуациях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500134" y="285728"/>
            <a:ext cx="7643866" cy="439718"/>
          </a:xfrm>
        </p:spPr>
        <p:txBody>
          <a:bodyPr/>
          <a:lstStyle/>
          <a:p>
            <a:r>
              <a:rPr lang="ru-RU" sz="2800" b="1" i="1" dirty="0" smtClean="0"/>
              <a:t>Сопровождение иноязычных речевых практик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sz="half" idx="1"/>
          </p:nvPr>
        </p:nvSpPr>
        <p:spPr>
          <a:xfrm>
            <a:off x="1571604" y="857232"/>
            <a:ext cx="3214710" cy="571504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      </a:t>
            </a:r>
            <a:r>
              <a:rPr lang="ru-RU" sz="1800" dirty="0" smtClean="0"/>
              <a:t>Для </a:t>
            </a:r>
            <a:r>
              <a:rPr lang="ru-RU" sz="1800" b="1" dirty="0" smtClean="0"/>
              <a:t>овладения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       </a:t>
            </a:r>
            <a:r>
              <a:rPr lang="ru-RU" sz="1800" dirty="0" smtClean="0"/>
              <a:t>методами исследования дискурсивных (речевых) практик,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       </a:t>
            </a:r>
            <a:r>
              <a:rPr lang="ru-RU" sz="1800" dirty="0" smtClean="0"/>
              <a:t>методами изучения семантики речевых единиц,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       </a:t>
            </a:r>
            <a:r>
              <a:rPr lang="ru-RU" sz="1800" dirty="0" smtClean="0"/>
              <a:t>Для </a:t>
            </a:r>
            <a:r>
              <a:rPr lang="ru-RU" sz="1800" b="1" dirty="0" smtClean="0"/>
              <a:t>изучения</a:t>
            </a:r>
            <a:r>
              <a:rPr lang="ru-RU" sz="1800" dirty="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       </a:t>
            </a:r>
            <a:r>
              <a:rPr lang="ru-RU" sz="1800" dirty="0" smtClean="0"/>
              <a:t>механизмов речевого взаимодействия в разных культурах,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      </a:t>
            </a:r>
            <a:r>
              <a:rPr lang="ru-RU" sz="1800" dirty="0" smtClean="0"/>
              <a:t>фигуры речевого субъекта: как строятся отношения человека с его родным языком, что происходит при овладении другим/другими языком/языками, каковы стратегии речевого взаимодействия у каждого из обучающихся, каковы стереотипы, закрепленные в представлениях социума и как их преодолеть. </a:t>
            </a:r>
          </a:p>
        </p:txBody>
      </p:sp>
      <p:sp>
        <p:nvSpPr>
          <p:cNvPr id="23555" name="Rectangle 4"/>
          <p:cNvSpPr>
            <a:spLocks noGrp="1"/>
          </p:cNvSpPr>
          <p:nvPr>
            <p:ph type="body" sz="half" idx="2"/>
          </p:nvPr>
        </p:nvSpPr>
        <p:spPr>
          <a:xfrm>
            <a:off x="4643438" y="857232"/>
            <a:ext cx="3429024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>
                <a:latin typeface="+mj-lt"/>
              </a:rPr>
              <a:t>Наблюдение и исследование механизмов восприятия, говорения, понимания, памяти и др.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+mj-lt"/>
              </a:rPr>
              <a:t>«Реабилитация» таких феноменов как опыт человека, его автономность, свобода выбора, уважение к выбору, способу действия.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+mj-lt"/>
              </a:rPr>
              <a:t>Овладение методом дискурсивного анализа побуждает обратиться к анализу ситуации, что и актуализирует опыт человека и содержание речевого сообщения.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+mj-lt"/>
              </a:rPr>
              <a:t>      </a:t>
            </a:r>
            <a:r>
              <a:rPr lang="ru-RU" sz="1800" dirty="0" smtClean="0">
                <a:latin typeface="+mj-lt"/>
              </a:rPr>
              <a:t>«</a:t>
            </a:r>
            <a:r>
              <a:rPr lang="ru-RU" sz="1800" b="1" dirty="0" smtClean="0">
                <a:latin typeface="+mj-lt"/>
              </a:rPr>
              <a:t>Понимать надо не речь, а действительность</a:t>
            </a:r>
            <a:r>
              <a:rPr lang="ru-RU" sz="1800" dirty="0" smtClean="0">
                <a:latin typeface="+mj-lt"/>
              </a:rPr>
              <a:t>»</a:t>
            </a:r>
            <a:endParaRPr lang="en-US" sz="1800" dirty="0" smtClean="0">
              <a:latin typeface="+mj-lt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800" dirty="0" smtClean="0">
                <a:latin typeface="+mj-lt"/>
              </a:rPr>
              <a:t>      </a:t>
            </a:r>
            <a:r>
              <a:rPr lang="ru-RU" sz="1800" dirty="0" smtClean="0">
                <a:latin typeface="+mj-lt"/>
              </a:rPr>
              <a:t> (Н.И. </a:t>
            </a:r>
            <a:r>
              <a:rPr lang="ru-RU" sz="1800" dirty="0" err="1" smtClean="0">
                <a:latin typeface="+mj-lt"/>
              </a:rPr>
              <a:t>Жинкин</a:t>
            </a:r>
            <a:r>
              <a:rPr lang="ru-RU" sz="1800" dirty="0" smtClean="0">
                <a:latin typeface="+mj-lt"/>
              </a:rPr>
              <a:t>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 idx="4294967295"/>
          </p:nvPr>
        </p:nvSpPr>
        <p:spPr>
          <a:xfrm>
            <a:off x="1857356" y="428604"/>
            <a:ext cx="6472254" cy="714380"/>
          </a:xfrm>
        </p:spPr>
        <p:txBody>
          <a:bodyPr/>
          <a:lstStyle/>
          <a:p>
            <a:r>
              <a:rPr lang="ru-RU" sz="2800" b="1" i="1" dirty="0" smtClean="0"/>
              <a:t>Основные дисциплины</a:t>
            </a:r>
            <a:r>
              <a:rPr lang="ru-RU" sz="2800" i="1" dirty="0" smtClean="0"/>
              <a:t> </a:t>
            </a:r>
          </a:p>
        </p:txBody>
      </p:sp>
      <p:sp>
        <p:nvSpPr>
          <p:cNvPr id="24578" name="Rectangle 8"/>
          <p:cNvSpPr>
            <a:spLocks noGrp="1"/>
          </p:cNvSpPr>
          <p:nvPr>
            <p:ph type="body" idx="4294967295"/>
          </p:nvPr>
        </p:nvSpPr>
        <p:spPr>
          <a:xfrm>
            <a:off x="2214546" y="1214422"/>
            <a:ext cx="5761037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практикум речевого общения в профессиональной деятельности;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методология исследования дискурсивных практик;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культура общения в речевом взаимодействии;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теория и практика перевода;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специализированный перевод;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теория и методология семантических исследований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1471</Words>
  <Application>Microsoft Office PowerPoint</Application>
  <PresentationFormat>Экран (4:3)</PresentationFormat>
  <Paragraphs>154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Удмуртский государственный университет Институт языка и литературы Отделение профессионального иностранного языка  Направление подготовки «Лингвистика»  Магистерская программа «Иноязычные речевые практики в профессиональной деятельности»</vt:lpstr>
      <vt:lpstr>Научный руководитель программы</vt:lpstr>
      <vt:lpstr>Кому адресована программа?  Специалистам и бакалаврам разных направлений подготовки, которые имеют потребность в пользовательской практике на иностранном/ых языке/ах, независимо от того, имеют ли они лингвистическое образование или нет, желающим достичь высокого уровня профессиональной квалификации в области иноязычных речевых практик (владения ИЯ) </vt:lpstr>
      <vt:lpstr> Специфика и уникальность программы   практико-ориентированный характер:  не изучать языки, а приобрести опыт использовать их для своей профессиональной деятельности и тем самым сконструировать собственный путь развития своей иноязычной речевой компетентности.   Предметом освоения служат иноязычные речевые практики для информационных обменов, исследовательской и образовательной деятельности.  </vt:lpstr>
      <vt:lpstr> Содержание деятельности обучающегося </vt:lpstr>
      <vt:lpstr>Концепция магистерской программы</vt:lpstr>
      <vt:lpstr>Слайд 7</vt:lpstr>
      <vt:lpstr>Сопровождение иноязычных речевых практик</vt:lpstr>
      <vt:lpstr>Основные дисциплины </vt:lpstr>
      <vt:lpstr>Дисциплины на иностранных языках</vt:lpstr>
      <vt:lpstr>Ворожцова Ирина Борисовна</vt:lpstr>
      <vt:lpstr>На экзамене по практике многоязычия</vt:lpstr>
      <vt:lpstr>Слайд 13</vt:lpstr>
      <vt:lpstr>Л.А. Юшкова и Э.В Рогозина перед научной конференцией</vt:lpstr>
      <vt:lpstr>Слайд 15</vt:lpstr>
      <vt:lpstr>Слайд 16</vt:lpstr>
      <vt:lpstr>На экзамене</vt:lpstr>
      <vt:lpstr>Слайд 18</vt:lpstr>
      <vt:lpstr>В ожидании вердикта ГАКа после защиты магистерских диссертаций</vt:lpstr>
      <vt:lpstr>Все вместе!</vt:lpstr>
      <vt:lpstr>Выпуск магистров 2017 года</vt:lpstr>
      <vt:lpstr>Речевые практики многоязычия</vt:lpstr>
      <vt:lpstr>Какие проекты были осуществлены?</vt:lpstr>
      <vt:lpstr>Проекты-2017</vt:lpstr>
      <vt:lpstr>Слайд 25</vt:lpstr>
      <vt:lpstr>Результаты </vt:lpstr>
      <vt:lpstr>Слайд 27</vt:lpstr>
      <vt:lpstr>Говорят выпускники</vt:lpstr>
      <vt:lpstr>Рекомендуют преподаватели</vt:lpstr>
      <vt:lpstr>Добро пожаловать!</vt:lpstr>
      <vt:lpstr>Чтобы поступить, необходимо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Kafedra</dc:creator>
  <cp:lastModifiedBy>Kafedra</cp:lastModifiedBy>
  <cp:revision>108</cp:revision>
  <dcterms:created xsi:type="dcterms:W3CDTF">2018-01-16T09:34:37Z</dcterms:created>
  <dcterms:modified xsi:type="dcterms:W3CDTF">2018-10-02T08:07:11Z</dcterms:modified>
</cp:coreProperties>
</file>