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9" r:id="rId4"/>
    <p:sldId id="260" r:id="rId5"/>
    <p:sldId id="261" r:id="rId6"/>
    <p:sldId id="262" r:id="rId7"/>
    <p:sldId id="263" r:id="rId8"/>
    <p:sldId id="264" r:id="rId9"/>
    <p:sldId id="274" r:id="rId10"/>
    <p:sldId id="266" r:id="rId11"/>
    <p:sldId id="267" r:id="rId12"/>
    <p:sldId id="268" r:id="rId13"/>
    <p:sldId id="269" r:id="rId14"/>
    <p:sldId id="270" r:id="rId15"/>
    <p:sldId id="273" r:id="rId16"/>
    <p:sldId id="271"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4"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26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Равнобедренный треугольник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540544" y="776288"/>
            <a:ext cx="8062912" cy="1470025"/>
          </a:xfrm>
        </p:spPr>
        <p:txBody>
          <a:bodyPr anchor="b"/>
          <a:lstStyle>
            <a:lvl1pPr algn="r">
              <a:defRPr sz="4400"/>
            </a:lvl1pPr>
          </a:lstStyle>
          <a:p>
            <a:r>
              <a:rPr lang="ru-RU" smtClean="0"/>
              <a:t>Образец заголовка</a:t>
            </a:r>
            <a:endParaRPr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27"/>
          <p:cNvSpPr>
            <a:spLocks noGrp="1"/>
          </p:cNvSpPr>
          <p:nvPr>
            <p:ph type="dt" sz="half" idx="10"/>
          </p:nvPr>
        </p:nvSpPr>
        <p:spPr>
          <a:xfrm>
            <a:off x="1371600" y="6011863"/>
            <a:ext cx="5791200" cy="365125"/>
          </a:xfrm>
        </p:spPr>
        <p:txBody>
          <a:bodyPr tIns="0" bIns="0" anchor="t"/>
          <a:lstStyle>
            <a:lvl1pPr algn="r">
              <a:defRPr sz="1000"/>
            </a:lvl1pPr>
          </a:lstStyle>
          <a:p>
            <a:pPr>
              <a:defRPr/>
            </a:pPr>
            <a:fld id="{2636D68A-F6BF-468B-9FF7-44627EFBC182}" type="datetimeFigureOut">
              <a:rPr lang="ru-RU"/>
              <a:pPr>
                <a:defRPr/>
              </a:pPr>
              <a:t>17.11.2011</a:t>
            </a:fld>
            <a:endParaRPr lang="ru-RU"/>
          </a:p>
        </p:txBody>
      </p:sp>
      <p:sp>
        <p:nvSpPr>
          <p:cNvPr id="6" name="Нижний колонтитул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ru-RU"/>
          </a:p>
        </p:txBody>
      </p:sp>
      <p:sp>
        <p:nvSpPr>
          <p:cNvPr id="7" name="Номер слайда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C9D0A0E4-CF3B-4710-AA3A-58A6971F88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28714F2-0703-4C83-8ED4-B08093094787}" type="datetimeFigureOut">
              <a:rPr lang="ru-RU"/>
              <a:pPr>
                <a:defRPr/>
              </a:pPr>
              <a:t>17.11.2011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2F4B1FD-0615-4CD1-94EA-F409FB0F5F3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29A37ED-0770-4989-B8E3-102BF5F304C9}" type="datetimeFigureOut">
              <a:rPr lang="ru-RU"/>
              <a:pPr>
                <a:defRPr/>
              </a:pPr>
              <a:t>17.11.2011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E3D8826-FC13-44EE-A800-593B0E57993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lang="ru-RU" smtClean="0"/>
              <a:t>Образец заголовка</a:t>
            </a:r>
            <a:endParaRPr lang="en-US"/>
          </a:p>
        </p:txBody>
      </p:sp>
      <p:sp>
        <p:nvSpPr>
          <p:cNvPr id="3" name="Содержимое 2"/>
          <p:cNvSpPr>
            <a:spLocks noGrp="1"/>
          </p:cNvSpPr>
          <p:nvPr>
            <p:ph idx="1"/>
          </p:nvPr>
        </p:nvSpPr>
        <p:spPr>
          <a:xfrm>
            <a:off x="457200" y="1882808"/>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791075" y="6480175"/>
            <a:ext cx="2133600" cy="301625"/>
          </a:xfrm>
        </p:spPr>
        <p:txBody>
          <a:bodyPr/>
          <a:lstStyle>
            <a:lvl1pPr>
              <a:defRPr/>
            </a:lvl1pPr>
          </a:lstStyle>
          <a:p>
            <a:pPr>
              <a:defRPr/>
            </a:pPr>
            <a:fld id="{F9F21EEE-1D39-4999-AA1E-C0F0A820094E}" type="datetimeFigureOut">
              <a:rPr lang="ru-RU"/>
              <a:pPr>
                <a:defRPr/>
              </a:pPr>
              <a:t>17.11.2011</a:t>
            </a:fld>
            <a:endParaRPr lang="ru-RU"/>
          </a:p>
        </p:txBody>
      </p:sp>
      <p:sp>
        <p:nvSpPr>
          <p:cNvPr id="5" name="Нижний колонтитул 4"/>
          <p:cNvSpPr>
            <a:spLocks noGrp="1"/>
          </p:cNvSpPr>
          <p:nvPr>
            <p:ph type="ftr" sz="quarter" idx="11"/>
          </p:nvPr>
        </p:nvSpPr>
        <p:spPr>
          <a:xfrm>
            <a:off x="457200" y="6481763"/>
            <a:ext cx="4259263" cy="300037"/>
          </a:xfrm>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006371B-622F-466B-9B4D-1B53FA4CE9E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ый треугольник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Равнобедренный треугольник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Прямая соединительная линия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Прямая соединительная линия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lstStyle>
            <a:lvl1pPr marL="0" algn="l">
              <a:buNone/>
              <a:defRPr sz="3600" b="1"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Дата 3"/>
          <p:cNvSpPr>
            <a:spLocks noGrp="1"/>
          </p:cNvSpPr>
          <p:nvPr>
            <p:ph type="dt" sz="half" idx="10"/>
          </p:nvPr>
        </p:nvSpPr>
        <p:spPr>
          <a:xfrm>
            <a:off x="6956425" y="6477000"/>
            <a:ext cx="2133600" cy="304800"/>
          </a:xfrm>
        </p:spPr>
        <p:txBody>
          <a:bodyPr/>
          <a:lstStyle>
            <a:lvl1pPr>
              <a:defRPr/>
            </a:lvl1pPr>
          </a:lstStyle>
          <a:p>
            <a:pPr>
              <a:defRPr/>
            </a:pPr>
            <a:fld id="{EA6830FF-5020-4716-B8C1-6A75F8847695}" type="datetimeFigureOut">
              <a:rPr lang="ru-RU"/>
              <a:pPr>
                <a:defRPr/>
              </a:pPr>
              <a:t>17.11.2011</a:t>
            </a:fld>
            <a:endParaRPr lang="ru-RU"/>
          </a:p>
        </p:txBody>
      </p:sp>
      <p:sp>
        <p:nvSpPr>
          <p:cNvPr id="9" name="Нижний колонтитул 4"/>
          <p:cNvSpPr>
            <a:spLocks noGrp="1"/>
          </p:cNvSpPr>
          <p:nvPr>
            <p:ph type="ftr" sz="quarter" idx="11"/>
          </p:nvPr>
        </p:nvSpPr>
        <p:spPr>
          <a:xfrm>
            <a:off x="2619375" y="6481763"/>
            <a:ext cx="4260850" cy="300037"/>
          </a:xfrm>
        </p:spPr>
        <p:txBody>
          <a:bodyPr/>
          <a:lstStyle>
            <a:lvl1pPr>
              <a:defRPr/>
            </a:lvl1pPr>
          </a:lstStyle>
          <a:p>
            <a:pPr>
              <a:defRPr/>
            </a:pPr>
            <a:endParaRPr lang="ru-RU"/>
          </a:p>
        </p:txBody>
      </p:sp>
      <p:sp>
        <p:nvSpPr>
          <p:cNvPr id="10" name="Номер слайда 5"/>
          <p:cNvSpPr>
            <a:spLocks noGrp="1"/>
          </p:cNvSpPr>
          <p:nvPr>
            <p:ph type="sldNum" sz="quarter" idx="12"/>
          </p:nvPr>
        </p:nvSpPr>
        <p:spPr>
          <a:xfrm>
            <a:off x="8450263" y="809625"/>
            <a:ext cx="503237" cy="300038"/>
          </a:xfrm>
        </p:spPr>
        <p:txBody>
          <a:bodyPr/>
          <a:lstStyle>
            <a:lvl1pPr>
              <a:defRPr/>
            </a:lvl1pPr>
          </a:lstStyle>
          <a:p>
            <a:pPr>
              <a:defRPr/>
            </a:pPr>
            <a:fld id="{C1AB590A-561F-4AC7-B006-DDC50C90D0B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lang="ru-RU" smtClean="0"/>
              <a:t>Образец заголовка</a:t>
            </a:r>
            <a:endParaRPr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E529898C-4936-4C92-BC60-0EC286FB75E7}" type="datetimeFigureOut">
              <a:rPr lang="ru-RU"/>
              <a:pPr>
                <a:defRPr/>
              </a:pPr>
              <a:t>17.11.2011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66F5FFED-7340-4ABA-B95A-23E85492B01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ru-RU" smtClean="0"/>
              <a:t>Образец заголовка</a:t>
            </a:r>
            <a:endParaRPr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a:xfrm>
            <a:off x="4791075" y="6481763"/>
            <a:ext cx="2130425" cy="301625"/>
          </a:xfrm>
        </p:spPr>
        <p:txBody>
          <a:bodyPr/>
          <a:lstStyle>
            <a:lvl1pPr>
              <a:defRPr/>
            </a:lvl1pPr>
          </a:lstStyle>
          <a:p>
            <a:pPr>
              <a:defRPr/>
            </a:pPr>
            <a:fld id="{39C69FD7-3F1D-4C25-A401-61A37B1FA8A7}" type="datetimeFigureOut">
              <a:rPr lang="ru-RU"/>
              <a:pPr>
                <a:defRPr/>
              </a:pPr>
              <a:t>17.11.2011</a:t>
            </a:fld>
            <a:endParaRPr lang="ru-RU"/>
          </a:p>
        </p:txBody>
      </p:sp>
      <p:sp>
        <p:nvSpPr>
          <p:cNvPr id="8" name="Нижний колонтитул 7"/>
          <p:cNvSpPr>
            <a:spLocks noGrp="1"/>
          </p:cNvSpPr>
          <p:nvPr>
            <p:ph type="ftr" sz="quarter" idx="11"/>
          </p:nvPr>
        </p:nvSpPr>
        <p:spPr>
          <a:xfrm>
            <a:off x="457200" y="6481763"/>
            <a:ext cx="4260850" cy="301625"/>
          </a:xfrm>
        </p:spPr>
        <p:txBody>
          <a:bodyPr/>
          <a:lstStyle>
            <a:lvl1pPr>
              <a:defRPr/>
            </a:lvl1pPr>
          </a:lstStyle>
          <a:p>
            <a:pPr>
              <a:defRPr/>
            </a:pPr>
            <a:endParaRPr lang="ru-RU"/>
          </a:p>
        </p:txBody>
      </p:sp>
      <p:sp>
        <p:nvSpPr>
          <p:cNvPr id="9" name="Номер слайда 8"/>
          <p:cNvSpPr>
            <a:spLocks noGrp="1"/>
          </p:cNvSpPr>
          <p:nvPr>
            <p:ph type="sldNum" sz="quarter" idx="12"/>
          </p:nvPr>
        </p:nvSpPr>
        <p:spPr>
          <a:xfrm>
            <a:off x="7589838" y="6483350"/>
            <a:ext cx="503237" cy="301625"/>
          </a:xfrm>
        </p:spPr>
        <p:txBody>
          <a:bodyPr/>
          <a:lstStyle>
            <a:lvl1pPr algn="ctr">
              <a:defRPr/>
            </a:lvl1pPr>
          </a:lstStyle>
          <a:p>
            <a:pPr>
              <a:defRPr/>
            </a:pPr>
            <a:fld id="{CBC07FAA-92DA-4DDF-B672-DC4DAD2327F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A34DED99-D3F4-41F8-9692-8735DF11D60C}" type="datetimeFigureOut">
              <a:rPr lang="ru-RU"/>
              <a:pPr>
                <a:defRPr/>
              </a:pPr>
              <a:t>17.11.2011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DA59F93D-0434-48F5-9B2A-6151EED68C9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761CC79C-17B3-4D10-90B2-E653549B23E7}" type="datetimeFigureOut">
              <a:rPr lang="ru-RU"/>
              <a:pPr>
                <a:defRPr/>
              </a:pPr>
              <a:t>17.11.2011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D9DE6A12-FB0C-4C4B-AAAC-9D96C1DCB41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ru-RU" smtClean="0"/>
              <a:t>Образец заголовка</a:t>
            </a:r>
            <a:endParaRPr lang="en-US"/>
          </a:p>
        </p:txBody>
      </p:sp>
      <p:sp>
        <p:nvSpPr>
          <p:cNvPr id="3" name="Текст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a:xfrm>
            <a:off x="6278563" y="6556375"/>
            <a:ext cx="2133600" cy="301625"/>
          </a:xfrm>
        </p:spPr>
        <p:txBody>
          <a:bodyPr/>
          <a:lstStyle>
            <a:lvl1pPr>
              <a:defRPr sz="900"/>
            </a:lvl1pPr>
          </a:lstStyle>
          <a:p>
            <a:pPr>
              <a:defRPr/>
            </a:pPr>
            <a:fld id="{620700DE-0EA9-42F2-892B-F165E7F5785D}" type="datetimeFigureOut">
              <a:rPr lang="ru-RU"/>
              <a:pPr>
                <a:defRPr/>
              </a:pPr>
              <a:t>17.11.2011</a:t>
            </a:fld>
            <a:endParaRPr lang="ru-RU"/>
          </a:p>
        </p:txBody>
      </p:sp>
      <p:sp>
        <p:nvSpPr>
          <p:cNvPr id="6" name="Нижний колонтитул 5"/>
          <p:cNvSpPr>
            <a:spLocks noGrp="1"/>
          </p:cNvSpPr>
          <p:nvPr>
            <p:ph type="ftr" sz="quarter" idx="11"/>
          </p:nvPr>
        </p:nvSpPr>
        <p:spPr>
          <a:xfrm>
            <a:off x="1135063" y="6556375"/>
            <a:ext cx="5143500"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5" y="6556375"/>
            <a:ext cx="503238" cy="301625"/>
          </a:xfrm>
        </p:spPr>
        <p:txBody>
          <a:bodyPr/>
          <a:lstStyle>
            <a:lvl1pPr>
              <a:defRPr sz="900"/>
            </a:lvl1pPr>
          </a:lstStyle>
          <a:p>
            <a:pPr>
              <a:defRPr/>
            </a:pPr>
            <a:fld id="{E1403E9C-1E64-4572-BA01-1861337279F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ru-RU" smtClean="0"/>
              <a:t>Образец заголовка</a:t>
            </a:r>
            <a:endParaRPr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4"/>
          <p:cNvSpPr>
            <a:spLocks noGrp="1"/>
          </p:cNvSpPr>
          <p:nvPr>
            <p:ph type="dt" sz="half" idx="10"/>
          </p:nvPr>
        </p:nvSpPr>
        <p:spPr>
          <a:xfrm>
            <a:off x="6108700" y="6556375"/>
            <a:ext cx="2101850" cy="301625"/>
          </a:xfrm>
        </p:spPr>
        <p:txBody>
          <a:bodyPr/>
          <a:lstStyle>
            <a:lvl1pPr>
              <a:defRPr sz="900"/>
            </a:lvl1pPr>
          </a:lstStyle>
          <a:p>
            <a:pPr>
              <a:defRPr/>
            </a:pPr>
            <a:fld id="{743E9096-E17F-40C1-9842-3226B84CBD9E}" type="datetimeFigureOut">
              <a:rPr lang="ru-RU"/>
              <a:pPr>
                <a:defRPr/>
              </a:pPr>
              <a:t>17.11.2011</a:t>
            </a:fld>
            <a:endParaRPr lang="ru-RU"/>
          </a:p>
        </p:txBody>
      </p:sp>
      <p:sp>
        <p:nvSpPr>
          <p:cNvPr id="6" name="Нижний колонтитул 5"/>
          <p:cNvSpPr>
            <a:spLocks noGrp="1"/>
          </p:cNvSpPr>
          <p:nvPr>
            <p:ph type="ftr" sz="quarter" idx="11"/>
          </p:nvPr>
        </p:nvSpPr>
        <p:spPr>
          <a:xfrm>
            <a:off x="1169988" y="6557963"/>
            <a:ext cx="4948237"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6900" y="6556375"/>
            <a:ext cx="366713" cy="301625"/>
          </a:xfrm>
        </p:spPr>
        <p:txBody>
          <a:bodyPr/>
          <a:lstStyle>
            <a:lvl1pPr algn="ctr">
              <a:defRPr sz="900"/>
            </a:lvl1pPr>
          </a:lstStyle>
          <a:p>
            <a:pPr>
              <a:defRPr/>
            </a:pPr>
            <a:fld id="{EE1497E4-EEBD-4472-8D26-A7E61346E7E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8288"/>
            <a:ext cx="8229600" cy="1398587"/>
          </a:xfrm>
          <a:prstGeom prst="rect">
            <a:avLst/>
          </a:prstGeom>
        </p:spPr>
        <p:txBody>
          <a:bodyPr vert="horz" anchor="ctr">
            <a:normAutofit/>
          </a:bodyPr>
          <a:lstStyle/>
          <a:p>
            <a:r>
              <a:rPr lang="ru-RU" smtClean="0"/>
              <a:t>Образец заголовка</a:t>
            </a:r>
            <a:endParaRPr lang="en-US"/>
          </a:p>
        </p:txBody>
      </p:sp>
      <p:sp>
        <p:nvSpPr>
          <p:cNvPr id="1030" name="Текст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C602A431-8287-4812-8C6D-A4E3EC69560D}" type="datetimeFigureOut">
              <a:rPr lang="ru-RU"/>
              <a:pPr>
                <a:defRPr/>
              </a:pPr>
              <a:t>17.11.2011</a:t>
            </a:fld>
            <a:endParaRPr lang="ru-RU"/>
          </a:p>
        </p:txBody>
      </p:sp>
      <p:sp>
        <p:nvSpPr>
          <p:cNvPr id="3" name="Нижний колонтитул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0807024C-FF45-4F8F-B62C-C326567735EB}"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876" r:id="rId1"/>
    <p:sldLayoutId id="2147483877" r:id="rId2"/>
    <p:sldLayoutId id="2147483878" r:id="rId3"/>
    <p:sldLayoutId id="2147483871" r:id="rId4"/>
    <p:sldLayoutId id="2147483879" r:id="rId5"/>
    <p:sldLayoutId id="2147483872" r:id="rId6"/>
    <p:sldLayoutId id="2147483873" r:id="rId7"/>
    <p:sldLayoutId id="2147483880" r:id="rId8"/>
    <p:sldLayoutId id="2147483881" r:id="rId9"/>
    <p:sldLayoutId id="2147483874" r:id="rId10"/>
    <p:sldLayoutId id="2147483875"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bwMode="auto">
          <a:xfrm>
            <a:off x="541338" y="776288"/>
            <a:ext cx="8061325" cy="2581275"/>
          </a:xfrm>
        </p:spPr>
        <p:txBody>
          <a:bodyPr wrap="square" lIns="91440" tIns="45720" rIns="91440" bIns="45720" numCol="1" anchorCtr="0" compatLnSpc="1">
            <a:prstTxWarp prst="textNoShape">
              <a:avLst/>
            </a:prstTxWarp>
          </a:bodyPr>
          <a:lstStyle/>
          <a:p>
            <a:pPr marL="0" indent="484188" algn="ctr" eaLnBrk="1" hangingPunct="1">
              <a:defRPr/>
            </a:pPr>
            <a:r>
              <a:rPr lang="en-US" smtClean="0">
                <a:ln>
                  <a:noFill/>
                </a:ln>
                <a:effectLst>
                  <a:outerShdw blurRad="38100" dist="38100" dir="2700000" algn="tl">
                    <a:srgbClr val="FFFFFF"/>
                  </a:outerShdw>
                </a:effectLst>
              </a:rPr>
              <a:t>Das Nonverbale in der Kommunikation</a:t>
            </a:r>
            <a:endParaRPr lang="ru-RU" smtClean="0">
              <a:ln>
                <a:noFill/>
              </a:ln>
              <a:effectLst>
                <a:outerShdw blurRad="38100" dist="38100" dir="2700000" algn="tl">
                  <a:srgbClr val="FFFFFF"/>
                </a:outerShdw>
              </a:effectLst>
            </a:endParaRPr>
          </a:p>
        </p:txBody>
      </p:sp>
      <p:sp>
        <p:nvSpPr>
          <p:cNvPr id="13314" name="Подзаголовок 2"/>
          <p:cNvSpPr>
            <a:spLocks noGrp="1"/>
          </p:cNvSpPr>
          <p:nvPr>
            <p:ph type="subTitle" idx="1"/>
          </p:nvPr>
        </p:nvSpPr>
        <p:spPr>
          <a:xfrm>
            <a:off x="611188" y="4221163"/>
            <a:ext cx="8061325" cy="1752600"/>
          </a:xfrm>
        </p:spPr>
        <p:txBody>
          <a:bodyPr/>
          <a:lstStyle/>
          <a:p>
            <a:pPr marR="0" eaLnBrk="1" hangingPunct="1">
              <a:lnSpc>
                <a:spcPct val="80000"/>
              </a:lnSpc>
              <a:spcBef>
                <a:spcPct val="0"/>
              </a:spcBef>
            </a:pPr>
            <a:r>
              <a:rPr lang="en-US" sz="2600" smtClean="0">
                <a:ln>
                  <a:noFill/>
                </a:ln>
                <a:solidFill>
                  <a:srgbClr val="FFFFFF"/>
                </a:solidFill>
              </a:rPr>
              <a:t>Irina Privalova</a:t>
            </a:r>
          </a:p>
          <a:p>
            <a:pPr marR="0" eaLnBrk="1" hangingPunct="1">
              <a:lnSpc>
                <a:spcPct val="80000"/>
              </a:lnSpc>
              <a:spcBef>
                <a:spcPct val="0"/>
              </a:spcBef>
            </a:pPr>
            <a:r>
              <a:rPr lang="de-DE" sz="2600" smtClean="0">
                <a:ln>
                  <a:noFill/>
                </a:ln>
                <a:solidFill>
                  <a:srgbClr val="FFFFFF"/>
                </a:solidFill>
              </a:rPr>
              <a:t>Magistrant an der </a:t>
            </a:r>
            <a:r>
              <a:rPr lang="en-US" sz="2600" smtClean="0">
                <a:ln>
                  <a:noFill/>
                </a:ln>
                <a:solidFill>
                  <a:srgbClr val="FFFFFF"/>
                </a:solidFill>
              </a:rPr>
              <a:t>Fakultä</a:t>
            </a:r>
            <a:r>
              <a:rPr lang="de-DE" sz="2600" smtClean="0">
                <a:ln>
                  <a:noFill/>
                </a:ln>
                <a:solidFill>
                  <a:srgbClr val="FFFFFF"/>
                </a:solidFill>
              </a:rPr>
              <a:t>t für berufsbezogene Fremdsprachen</a:t>
            </a:r>
          </a:p>
          <a:p>
            <a:pPr marR="0" eaLnBrk="1" hangingPunct="1">
              <a:lnSpc>
                <a:spcPct val="80000"/>
              </a:lnSpc>
              <a:spcBef>
                <a:spcPct val="0"/>
              </a:spcBef>
            </a:pPr>
            <a:endParaRPr lang="de-DE" sz="2600" smtClean="0">
              <a:ln>
                <a:noFill/>
              </a:ln>
              <a:solidFill>
                <a:srgbClr val="FFFFFF"/>
              </a:solidFill>
            </a:endParaRPr>
          </a:p>
          <a:p>
            <a:pPr marR="0" eaLnBrk="1" hangingPunct="1">
              <a:lnSpc>
                <a:spcPct val="80000"/>
              </a:lnSpc>
              <a:spcBef>
                <a:spcPct val="0"/>
              </a:spcBef>
            </a:pPr>
            <a:r>
              <a:rPr lang="de-DE" sz="2600" smtClean="0">
                <a:ln>
                  <a:noFill/>
                </a:ln>
                <a:solidFill>
                  <a:srgbClr val="FFFFFF"/>
                </a:solidFill>
              </a:rPr>
              <a:t>geprüft von L.A. Juschkova</a:t>
            </a:r>
          </a:p>
          <a:p>
            <a:pPr marR="0" eaLnBrk="1" hangingPunct="1">
              <a:lnSpc>
                <a:spcPct val="80000"/>
              </a:lnSpc>
              <a:spcBef>
                <a:spcPct val="0"/>
              </a:spcBef>
            </a:pPr>
            <a:endParaRPr lang="ru-RU" sz="2600" smtClean="0">
              <a:ln>
                <a:noFill/>
              </a:ln>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368300"/>
            <a:ext cx="914400" cy="5943600"/>
          </a:xfrm>
        </p:spPr>
        <p:txBody>
          <a:bodyPr vert="horz" wrap="square" lIns="91440" tIns="45720" rIns="91440" bIns="45720" numCol="1" anchorCtr="0" compatLnSpc="1">
            <a:prstTxWarp prst="textNoShape">
              <a:avLst/>
            </a:prstTxWarp>
          </a:bodyPr>
          <a:lstStyle/>
          <a:p>
            <a:pPr marR="0" indent="0" eaLnBrk="1" hangingPunct="1">
              <a:spcBef>
                <a:spcPct val="0"/>
              </a:spcBef>
              <a:defRPr/>
            </a:pPr>
            <a:endParaRPr lang="ru-RU" cap="none" smtClean="0">
              <a:ln>
                <a:noFill/>
              </a:ln>
              <a:effectLst>
                <a:outerShdw blurRad="38100" dist="38100" dir="2700000" algn="tl">
                  <a:srgbClr val="FFFFFF"/>
                </a:outerShdw>
              </a:effectLst>
            </a:endParaRPr>
          </a:p>
        </p:txBody>
      </p:sp>
      <p:sp>
        <p:nvSpPr>
          <p:cNvPr id="22530" name="Текст 2"/>
          <p:cNvSpPr>
            <a:spLocks noGrp="1"/>
          </p:cNvSpPr>
          <p:nvPr>
            <p:ph type="body" idx="2"/>
          </p:nvPr>
        </p:nvSpPr>
        <p:spPr>
          <a:xfrm>
            <a:off x="214313" y="368300"/>
            <a:ext cx="3786187" cy="5943600"/>
          </a:xfrm>
        </p:spPr>
        <p:txBody>
          <a:bodyPr/>
          <a:lstStyle/>
          <a:p>
            <a:pPr algn="just" eaLnBrk="1" hangingPunct="1">
              <a:spcBef>
                <a:spcPct val="0"/>
              </a:spcBef>
            </a:pPr>
            <a:r>
              <a:rPr lang="en-US" sz="2400" dirty="0" smtClean="0"/>
              <a:t>D</a:t>
            </a:r>
            <a:r>
              <a:rPr lang="de-DE" sz="2400" dirty="0" err="1" smtClean="0"/>
              <a:t>ie</a:t>
            </a:r>
            <a:r>
              <a:rPr lang="de-DE" sz="2400" dirty="0" smtClean="0"/>
              <a:t> Feige hat sehr unterschiedliche Gebrauchsdeutungen. Als Spott- und Hohngebärde ist sie auf mittelalterlichen  Bildern der Verspottung Christi zu sehen. Sie gilt aber auch als Abwehrzeichen  gegen den bösen Blick, als Fruchtbarkeitssymbol, als Verständigungsgeste zwischen  Liebenden, aber auch als obszöne sexuelle Beschimpfung.</a:t>
            </a:r>
            <a:endParaRPr lang="ru-RU" sz="2400" dirty="0" smtClean="0"/>
          </a:p>
        </p:txBody>
      </p:sp>
      <p:pic>
        <p:nvPicPr>
          <p:cNvPr id="22531" name="Содержимое 4" descr="default.jpeg"/>
          <p:cNvPicPr>
            <a:picLocks noGrp="1" noChangeAspect="1"/>
          </p:cNvPicPr>
          <p:nvPr>
            <p:ph sz="half" idx="1"/>
          </p:nvPr>
        </p:nvPicPr>
        <p:blipFill>
          <a:blip r:embed="rId2"/>
          <a:srcRect/>
          <a:stretch>
            <a:fillRect/>
          </a:stretch>
        </p:blipFill>
        <p:spPr>
          <a:xfrm>
            <a:off x="4214813" y="636588"/>
            <a:ext cx="4286250" cy="564991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noAutofit/>
          </a:bodyPr>
          <a:lstStyle/>
          <a:p>
            <a:pPr indent="0" algn="just" eaLnBrk="1" fontAlgn="auto" hangingPunct="1">
              <a:spcAft>
                <a:spcPts val="0"/>
              </a:spcAft>
              <a:defRPr/>
            </a:pPr>
            <a:r>
              <a:rPr lang="de-DE" sz="2000" dirty="0" smtClean="0">
                <a:solidFill>
                  <a:schemeClr val="accent1">
                    <a:tint val="83000"/>
                    <a:satMod val="150000"/>
                  </a:schemeClr>
                </a:solidFill>
              </a:rPr>
              <a:t>Die gleiche Gebärde kann nicht nur in verschiedenen Kulturen, sondern auch  innerhalb einer Kultur gleichzeitig ganz unterschiedliche Bedeutung haben wie die  erhobene Faust als Droh- oder als Grußgebärde, und das Ringzeichen als  Beleidigung oder als Belobigung.</a:t>
            </a:r>
            <a:endParaRPr lang="ru-RU" sz="2000" dirty="0">
              <a:solidFill>
                <a:schemeClr val="accent1">
                  <a:tint val="83000"/>
                  <a:satMod val="150000"/>
                </a:schemeClr>
              </a:solidFill>
            </a:endParaRPr>
          </a:p>
        </p:txBody>
      </p:sp>
      <p:pic>
        <p:nvPicPr>
          <p:cNvPr id="23554" name="Содержимое 4" descr="images.jpeg"/>
          <p:cNvPicPr>
            <a:picLocks noGrp="1" noChangeAspect="1"/>
          </p:cNvPicPr>
          <p:nvPr>
            <p:ph sz="half" idx="1"/>
          </p:nvPr>
        </p:nvPicPr>
        <p:blipFill>
          <a:blip r:embed="rId2"/>
          <a:srcRect/>
          <a:stretch>
            <a:fillRect/>
          </a:stretch>
        </p:blipFill>
        <p:spPr>
          <a:xfrm>
            <a:off x="500063" y="1785938"/>
            <a:ext cx="4071937" cy="4714875"/>
          </a:xfrm>
        </p:spPr>
      </p:pic>
      <p:pic>
        <p:nvPicPr>
          <p:cNvPr id="23555" name="Содержимое 5" descr="images.jpeg"/>
          <p:cNvPicPr>
            <a:picLocks noGrp="1" noChangeAspect="1"/>
          </p:cNvPicPr>
          <p:nvPr>
            <p:ph sz="half" idx="2"/>
          </p:nvPr>
        </p:nvPicPr>
        <p:blipFill>
          <a:blip r:embed="rId3"/>
          <a:srcRect/>
          <a:stretch>
            <a:fillRect/>
          </a:stretch>
        </p:blipFill>
        <p:spPr>
          <a:xfrm>
            <a:off x="4786313" y="1785938"/>
            <a:ext cx="3857625" cy="471487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71464"/>
            <a:ext cx="8334404" cy="1362075"/>
          </a:xfrm>
        </p:spPr>
        <p:txBody>
          <a:bodyPr/>
          <a:lstStyle/>
          <a:p>
            <a:pPr indent="0" algn="ctr" eaLnBrk="1" fontAlgn="auto" hangingPunct="1">
              <a:spcAft>
                <a:spcPts val="0"/>
              </a:spcAft>
              <a:defRPr/>
            </a:pPr>
            <a:r>
              <a:rPr lang="en-GB" dirty="0" err="1" smtClean="0">
                <a:solidFill>
                  <a:schemeClr val="accent1">
                    <a:tint val="83000"/>
                    <a:satMod val="150000"/>
                  </a:schemeClr>
                </a:solidFill>
              </a:rPr>
              <a:t>Grußgebärden</a:t>
            </a:r>
            <a:endParaRPr lang="ru-RU" dirty="0">
              <a:solidFill>
                <a:schemeClr val="accent1">
                  <a:tint val="83000"/>
                  <a:satMod val="150000"/>
                </a:schemeClr>
              </a:solidFill>
            </a:endParaRPr>
          </a:p>
        </p:txBody>
      </p:sp>
      <p:sp>
        <p:nvSpPr>
          <p:cNvPr id="3" name="Текст 2"/>
          <p:cNvSpPr>
            <a:spLocks noGrp="1"/>
          </p:cNvSpPr>
          <p:nvPr>
            <p:ph type="body" idx="1"/>
          </p:nvPr>
        </p:nvSpPr>
        <p:spPr>
          <a:xfrm>
            <a:off x="381000" y="1633538"/>
            <a:ext cx="8191500" cy="5081587"/>
          </a:xfrm>
        </p:spPr>
        <p:txBody>
          <a:bodyPr>
            <a:normAutofit/>
          </a:bodyPr>
          <a:lstStyle/>
          <a:p>
            <a:pPr algn="just" eaLnBrk="1" fontAlgn="auto" hangingPunct="1">
              <a:spcAft>
                <a:spcPts val="0"/>
              </a:spcAft>
              <a:buFontTx/>
              <a:buChar char="-"/>
              <a:defRPr/>
            </a:pPr>
            <a:r>
              <a:rPr lang="de-DE" sz="2800" dirty="0" smtClean="0"/>
              <a:t>Verbeugen </a:t>
            </a:r>
            <a:r>
              <a:rPr lang="de-DE" sz="2800" dirty="0" smtClean="0"/>
              <a:t>über Augenbrauen hochziehen, </a:t>
            </a:r>
            <a:endParaRPr lang="de-DE" sz="2800" dirty="0" smtClean="0"/>
          </a:p>
          <a:p>
            <a:pPr algn="just" eaLnBrk="1" fontAlgn="auto" hangingPunct="1">
              <a:spcAft>
                <a:spcPts val="0"/>
              </a:spcAft>
              <a:buFontTx/>
              <a:buChar char="-"/>
              <a:defRPr/>
            </a:pPr>
            <a:r>
              <a:rPr lang="de-DE" sz="2800" dirty="0" smtClean="0"/>
              <a:t>Kopfnicken</a:t>
            </a:r>
            <a:r>
              <a:rPr lang="de-DE" sz="2800" dirty="0" smtClean="0"/>
              <a:t>,  </a:t>
            </a:r>
            <a:endParaRPr lang="de-DE" sz="2800" dirty="0" smtClean="0"/>
          </a:p>
          <a:p>
            <a:pPr algn="just" eaLnBrk="1" fontAlgn="auto" hangingPunct="1">
              <a:spcAft>
                <a:spcPts val="0"/>
              </a:spcAft>
              <a:buFontTx/>
              <a:buChar char="-"/>
              <a:defRPr/>
            </a:pPr>
            <a:r>
              <a:rPr lang="de-DE" sz="2800" dirty="0" smtClean="0"/>
              <a:t>Handheben</a:t>
            </a:r>
            <a:r>
              <a:rPr lang="de-DE" sz="2800" dirty="0" smtClean="0"/>
              <a:t>, </a:t>
            </a:r>
            <a:endParaRPr lang="de-DE" sz="2800" dirty="0" smtClean="0"/>
          </a:p>
          <a:p>
            <a:pPr algn="just" eaLnBrk="1" fontAlgn="auto" hangingPunct="1">
              <a:spcAft>
                <a:spcPts val="0"/>
              </a:spcAft>
              <a:buFontTx/>
              <a:buChar char="-"/>
              <a:defRPr/>
            </a:pPr>
            <a:r>
              <a:rPr lang="de-DE" sz="2800" dirty="0" smtClean="0"/>
              <a:t>Hut </a:t>
            </a:r>
            <a:r>
              <a:rPr lang="de-DE" sz="2800" dirty="0" smtClean="0"/>
              <a:t>lüften, </a:t>
            </a:r>
            <a:endParaRPr lang="de-DE" sz="2800" dirty="0" smtClean="0"/>
          </a:p>
          <a:p>
            <a:pPr algn="just" eaLnBrk="1" fontAlgn="auto" hangingPunct="1">
              <a:spcAft>
                <a:spcPts val="0"/>
              </a:spcAft>
              <a:buFontTx/>
              <a:buChar char="-"/>
              <a:defRPr/>
            </a:pPr>
            <a:r>
              <a:rPr lang="de-DE" sz="2800" dirty="0" smtClean="0"/>
              <a:t>Handschlag</a:t>
            </a:r>
            <a:r>
              <a:rPr lang="de-DE" sz="2800" dirty="0" smtClean="0"/>
              <a:t>, </a:t>
            </a:r>
            <a:endParaRPr lang="de-DE" sz="2800" dirty="0" smtClean="0"/>
          </a:p>
          <a:p>
            <a:pPr algn="just" eaLnBrk="1" fontAlgn="auto" hangingPunct="1">
              <a:spcAft>
                <a:spcPts val="0"/>
              </a:spcAft>
              <a:buFontTx/>
              <a:buChar char="-"/>
              <a:defRPr/>
            </a:pPr>
            <a:r>
              <a:rPr lang="de-DE" sz="2800" dirty="0" smtClean="0"/>
              <a:t>Umarmen</a:t>
            </a:r>
            <a:r>
              <a:rPr lang="de-DE" sz="2800" dirty="0" smtClean="0"/>
              <a:t>, </a:t>
            </a:r>
            <a:endParaRPr lang="de-DE" sz="2800" dirty="0" smtClean="0"/>
          </a:p>
          <a:p>
            <a:pPr algn="just" eaLnBrk="1" fontAlgn="auto" hangingPunct="1">
              <a:spcAft>
                <a:spcPts val="0"/>
              </a:spcAft>
              <a:buFontTx/>
              <a:buChar char="-"/>
              <a:defRPr/>
            </a:pPr>
            <a:r>
              <a:rPr lang="de-DE" sz="2800" dirty="0" smtClean="0"/>
              <a:t>Küssen</a:t>
            </a:r>
            <a:r>
              <a:rPr lang="de-DE" sz="2800" dirty="0" smtClean="0"/>
              <a:t>, </a:t>
            </a:r>
            <a:endParaRPr lang="de-DE" sz="2800" dirty="0" smtClean="0"/>
          </a:p>
          <a:p>
            <a:pPr algn="just" eaLnBrk="1" fontAlgn="auto" hangingPunct="1">
              <a:spcAft>
                <a:spcPts val="0"/>
              </a:spcAft>
              <a:buFontTx/>
              <a:buChar char="-"/>
              <a:defRPr/>
            </a:pPr>
            <a:r>
              <a:rPr lang="de-DE" sz="2800" dirty="0" smtClean="0"/>
              <a:t>Beklopfen </a:t>
            </a:r>
            <a:r>
              <a:rPr lang="de-DE" sz="2800" dirty="0" smtClean="0"/>
              <a:t>bis Tränenausbruch (Tränengruß genannt) </a:t>
            </a:r>
            <a:endParaRPr lang="de-DE" sz="2800" dirty="0" smtClean="0"/>
          </a:p>
          <a:p>
            <a:pPr algn="just" eaLnBrk="1" fontAlgn="auto" hangingPunct="1">
              <a:spcAft>
                <a:spcPts val="0"/>
              </a:spcAft>
              <a:buFontTx/>
              <a:buChar char="-"/>
              <a:defRPr/>
            </a:pPr>
            <a:r>
              <a:rPr lang="de-DE" sz="2800" dirty="0" smtClean="0"/>
              <a:t>Schädel </a:t>
            </a:r>
            <a:r>
              <a:rPr lang="de-DE" sz="2800" dirty="0" smtClean="0"/>
              <a:t>blutig </a:t>
            </a:r>
            <a:r>
              <a:rPr lang="de-DE" sz="2800" dirty="0" smtClean="0"/>
              <a:t>schlagen</a:t>
            </a:r>
            <a:endParaRPr lang="ru-RU"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150813"/>
            <a:ext cx="914400" cy="6400800"/>
          </a:xfrm>
        </p:spPr>
        <p:txBody>
          <a:bodyPr/>
          <a:lstStyle/>
          <a:p>
            <a:pPr indent="0" eaLnBrk="1" fontAlgn="auto" hangingPunct="1">
              <a:spcAft>
                <a:spcPts val="0"/>
              </a:spcAft>
              <a:defRPr/>
            </a:pPr>
            <a:endParaRPr lang="ru-RU">
              <a:solidFill>
                <a:schemeClr val="accent1">
                  <a:tint val="83000"/>
                  <a:satMod val="150000"/>
                </a:schemeClr>
              </a:solidFill>
            </a:endParaRPr>
          </a:p>
        </p:txBody>
      </p:sp>
      <p:pic>
        <p:nvPicPr>
          <p:cNvPr id="5" name="Рисунок 4" descr="default.jpeg"/>
          <p:cNvPicPr>
            <a:picLocks noGrp="1" noChangeAspect="1"/>
          </p:cNvPicPr>
          <p:nvPr>
            <p:ph type="pic" idx="1"/>
          </p:nvPr>
        </p:nvPicPr>
        <p:blipFill>
          <a:blip r:embed="rId2"/>
          <a:srcRect l="4289" r="4289"/>
          <a:stretch>
            <a:fillRect/>
          </a:stretch>
        </p:blipFill>
        <p:spPr>
          <a:xfrm>
            <a:off x="285750" y="374650"/>
            <a:ext cx="8643938" cy="6269038"/>
          </a:xfrm>
        </p:spPr>
      </p:pic>
      <p:sp>
        <p:nvSpPr>
          <p:cNvPr id="4" name="Текст 3"/>
          <p:cNvSpPr>
            <a:spLocks noGrp="1"/>
          </p:cNvSpPr>
          <p:nvPr>
            <p:ph type="body" sz="half" idx="2"/>
          </p:nvPr>
        </p:nvSpPr>
        <p:spPr>
          <a:xfrm>
            <a:off x="1143000" y="5857875"/>
            <a:ext cx="7334250" cy="695325"/>
          </a:xfrm>
        </p:spPr>
        <p:txBody>
          <a:bodyPr>
            <a:normAutofit lnSpcReduction="10000"/>
          </a:bodyPr>
          <a:lstStyle/>
          <a:p>
            <a:pPr algn="ctr" eaLnBrk="1" fontAlgn="auto" hangingPunct="1">
              <a:spcAft>
                <a:spcPts val="0"/>
              </a:spcAft>
              <a:buFont typeface="Wingdings 2"/>
              <a:buNone/>
              <a:defRPr/>
            </a:pPr>
            <a:r>
              <a:rPr lang="en-GB" sz="4000" dirty="0" err="1" smtClean="0"/>
              <a:t>Grußgebärden</a:t>
            </a:r>
            <a:endParaRPr lang="ru-RU"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pPr algn="ctr"/>
            <a:r>
              <a:rPr lang="de-DE" sz="2800" dirty="0" smtClean="0">
                <a:solidFill>
                  <a:srgbClr val="FFFFFF"/>
                </a:solidFill>
              </a:rPr>
              <a:t>Gebärden stehen nicht isoliert da. Sie sind kulturabhängig, werden mit der  Sprache gelernt und sind oft mehrdeutig. </a:t>
            </a:r>
            <a:endParaRPr lang="ru-RU" sz="2800" dirty="0"/>
          </a:p>
        </p:txBody>
      </p:sp>
      <p:pic>
        <p:nvPicPr>
          <p:cNvPr id="5" name="Содержимое 4" descr="imagesапсмрьспа.jpeg"/>
          <p:cNvPicPr>
            <a:picLocks noGrp="1" noChangeAspect="1"/>
          </p:cNvPicPr>
          <p:nvPr>
            <p:ph idx="1"/>
          </p:nvPr>
        </p:nvPicPr>
        <p:blipFill>
          <a:blip r:embed="rId2"/>
          <a:stretch>
            <a:fillRect/>
          </a:stretch>
        </p:blipFill>
        <p:spPr>
          <a:xfrm>
            <a:off x="1785918" y="1785926"/>
            <a:ext cx="6215106" cy="465234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pPr algn="ctr"/>
            <a:r>
              <a:rPr lang="de-DE" sz="3600" dirty="0" smtClean="0">
                <a:solidFill>
                  <a:srgbClr val="FFFFFF"/>
                </a:solidFill>
              </a:rPr>
              <a:t>Wir nehmen die Welt nämlich  immer  so wahr, wie wir selbst </a:t>
            </a:r>
            <a:r>
              <a:rPr lang="de-DE" sz="3600" dirty="0" smtClean="0">
                <a:solidFill>
                  <a:srgbClr val="FFFFFF"/>
                </a:solidFill>
              </a:rPr>
              <a:t>sind</a:t>
            </a:r>
            <a:endParaRPr lang="ru-RU" sz="3600" dirty="0"/>
          </a:p>
        </p:txBody>
      </p:sp>
      <p:pic>
        <p:nvPicPr>
          <p:cNvPr id="5" name="Содержимое 4" descr="пп.jpeg"/>
          <p:cNvPicPr>
            <a:picLocks noGrp="1" noChangeAspect="1"/>
          </p:cNvPicPr>
          <p:nvPr>
            <p:ph idx="1"/>
          </p:nvPr>
        </p:nvPicPr>
        <p:blipFill>
          <a:blip r:embed="rId2"/>
          <a:stretch>
            <a:fillRect/>
          </a:stretch>
        </p:blipFill>
        <p:spPr>
          <a:xfrm>
            <a:off x="1000100" y="1791838"/>
            <a:ext cx="7429552" cy="4944029"/>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bwMode="auto">
          <a:xfrm>
            <a:off x="457200" y="268288"/>
            <a:ext cx="8229600" cy="1000125"/>
          </a:xfrm>
        </p:spPr>
        <p:txBody>
          <a:bodyPr wrap="square" lIns="91440" tIns="45720" rIns="91440" bIns="45720" numCol="1" anchorCtr="0" compatLnSpc="1">
            <a:prstTxWarp prst="textNoShape">
              <a:avLst/>
            </a:prstTxWarp>
          </a:bodyPr>
          <a:lstStyle/>
          <a:p>
            <a:pPr indent="0" algn="ctr" eaLnBrk="1" hangingPunct="1">
              <a:defRPr/>
            </a:pPr>
            <a:r>
              <a:rPr lang="de-DE" sz="3600" dirty="0" smtClean="0">
                <a:ln>
                  <a:noFill/>
                </a:ln>
                <a:effectLst>
                  <a:outerShdw blurRad="38100" dist="38100" dir="2700000" algn="tl">
                    <a:srgbClr val="FFFFFF"/>
                  </a:outerShdw>
                </a:effectLst>
              </a:rPr>
              <a:t>Danke für die Aufmerksamkeit!</a:t>
            </a:r>
            <a:endParaRPr lang="ru-RU" sz="3600" dirty="0" smtClean="0">
              <a:ln>
                <a:noFill/>
              </a:ln>
              <a:effectLst>
                <a:outerShdw blurRad="38100" dist="38100" dir="2700000" algn="tl">
                  <a:srgbClr val="FFFFFF"/>
                </a:outerShdw>
              </a:effectLst>
            </a:endParaRPr>
          </a:p>
        </p:txBody>
      </p:sp>
      <p:pic>
        <p:nvPicPr>
          <p:cNvPr id="29698" name="Содержимое 6" descr="imagesэ.jpeg"/>
          <p:cNvPicPr>
            <a:picLocks noGrp="1" noChangeAspect="1"/>
          </p:cNvPicPr>
          <p:nvPr>
            <p:ph idx="1"/>
          </p:nvPr>
        </p:nvPicPr>
        <p:blipFill>
          <a:blip r:embed="rId2"/>
          <a:srcRect/>
          <a:stretch>
            <a:fillRect/>
          </a:stretch>
        </p:blipFill>
        <p:spPr>
          <a:xfrm>
            <a:off x="428625" y="1196975"/>
            <a:ext cx="8286750" cy="530383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71465"/>
            <a:ext cx="8262966" cy="871520"/>
          </a:xfrm>
        </p:spPr>
        <p:txBody>
          <a:bodyPr/>
          <a:lstStyle/>
          <a:p>
            <a:pPr indent="0" algn="ctr" eaLnBrk="1" fontAlgn="auto" hangingPunct="1">
              <a:spcAft>
                <a:spcPts val="0"/>
              </a:spcAft>
              <a:defRPr/>
            </a:pPr>
            <a:r>
              <a:rPr lang="en-GB" dirty="0" smtClean="0">
                <a:solidFill>
                  <a:schemeClr val="accent1">
                    <a:tint val="83000"/>
                    <a:satMod val="150000"/>
                  </a:schemeClr>
                </a:solidFill>
              </a:rPr>
              <a:t>Das </a:t>
            </a:r>
            <a:r>
              <a:rPr lang="en-GB" dirty="0" err="1" smtClean="0">
                <a:solidFill>
                  <a:schemeClr val="accent1">
                    <a:tint val="83000"/>
                    <a:satMod val="150000"/>
                  </a:schemeClr>
                </a:solidFill>
              </a:rPr>
              <a:t>Nonverbale</a:t>
            </a:r>
            <a:r>
              <a:rPr lang="ru-RU" dirty="0" smtClean="0">
                <a:solidFill>
                  <a:schemeClr val="accent1">
                    <a:tint val="83000"/>
                    <a:satMod val="150000"/>
                  </a:schemeClr>
                </a:solidFill>
              </a:rPr>
              <a:t> </a:t>
            </a:r>
            <a:r>
              <a:rPr lang="en-US" dirty="0" smtClean="0">
                <a:solidFill>
                  <a:schemeClr val="accent1">
                    <a:tint val="83000"/>
                    <a:satMod val="150000"/>
                  </a:schemeClr>
                </a:solidFill>
              </a:rPr>
              <a:t>in </a:t>
            </a:r>
            <a:r>
              <a:rPr lang="en-US" dirty="0" err="1" smtClean="0">
                <a:solidFill>
                  <a:schemeClr val="accent1">
                    <a:tint val="83000"/>
                    <a:satMod val="150000"/>
                  </a:schemeClr>
                </a:solidFill>
              </a:rPr>
              <a:t>unserem</a:t>
            </a:r>
            <a:r>
              <a:rPr lang="en-US" dirty="0" smtClean="0">
                <a:solidFill>
                  <a:schemeClr val="accent1">
                    <a:tint val="83000"/>
                    <a:satMod val="150000"/>
                  </a:schemeClr>
                </a:solidFill>
              </a:rPr>
              <a:t> </a:t>
            </a:r>
            <a:r>
              <a:rPr lang="en-US" dirty="0" err="1" smtClean="0">
                <a:solidFill>
                  <a:schemeClr val="accent1">
                    <a:tint val="83000"/>
                    <a:satMod val="150000"/>
                  </a:schemeClr>
                </a:solidFill>
              </a:rPr>
              <a:t>Leben</a:t>
            </a:r>
            <a:endParaRPr lang="ru-RU" dirty="0">
              <a:solidFill>
                <a:schemeClr val="accent1">
                  <a:tint val="83000"/>
                  <a:satMod val="150000"/>
                </a:schemeClr>
              </a:solidFill>
            </a:endParaRPr>
          </a:p>
        </p:txBody>
      </p:sp>
      <p:sp>
        <p:nvSpPr>
          <p:cNvPr id="3" name="Текст 2"/>
          <p:cNvSpPr>
            <a:spLocks noGrp="1"/>
          </p:cNvSpPr>
          <p:nvPr>
            <p:ph type="body" idx="1"/>
          </p:nvPr>
        </p:nvSpPr>
        <p:spPr>
          <a:xfrm>
            <a:off x="357188" y="1285875"/>
            <a:ext cx="8286750" cy="5286375"/>
          </a:xfrm>
        </p:spPr>
        <p:txBody>
          <a:bodyPr>
            <a:noAutofit/>
          </a:bodyPr>
          <a:lstStyle/>
          <a:p>
            <a:pPr algn="just" eaLnBrk="1" fontAlgn="auto" hangingPunct="1">
              <a:spcAft>
                <a:spcPts val="0"/>
              </a:spcAft>
              <a:buFont typeface="Wingdings 2"/>
              <a:buNone/>
              <a:defRPr/>
            </a:pPr>
            <a:r>
              <a:rPr lang="en-US" sz="3600" dirty="0" smtClean="0"/>
              <a:t>We</a:t>
            </a:r>
            <a:r>
              <a:rPr lang="de-DE" sz="3600" dirty="0" err="1" smtClean="0"/>
              <a:t>nn</a:t>
            </a:r>
            <a:r>
              <a:rPr lang="de-DE" sz="3600" dirty="0" smtClean="0"/>
              <a:t> </a:t>
            </a:r>
            <a:r>
              <a:rPr lang="de-DE" sz="3600" dirty="0" smtClean="0"/>
              <a:t>die Beteiligten </a:t>
            </a:r>
            <a:r>
              <a:rPr lang="de-DE" sz="3600" dirty="0" smtClean="0"/>
              <a:t>schweigen, dann reden:</a:t>
            </a:r>
          </a:p>
          <a:p>
            <a:pPr algn="just" eaLnBrk="1" fontAlgn="auto" hangingPunct="1">
              <a:spcAft>
                <a:spcPts val="0"/>
              </a:spcAft>
              <a:buFont typeface="Wingdings 2"/>
              <a:buNone/>
              <a:defRPr/>
            </a:pPr>
            <a:r>
              <a:rPr lang="de-DE" sz="3600" dirty="0" smtClean="0"/>
              <a:t>- </a:t>
            </a:r>
            <a:r>
              <a:rPr lang="de-DE" sz="3600" dirty="0" smtClean="0"/>
              <a:t>Hände  </a:t>
            </a:r>
            <a:r>
              <a:rPr lang="de-DE" sz="3600" dirty="0" smtClean="0"/>
              <a:t>(Gestik),  </a:t>
            </a:r>
            <a:endParaRPr lang="de-DE" sz="3600" dirty="0" smtClean="0"/>
          </a:p>
          <a:p>
            <a:pPr algn="just" eaLnBrk="1" fontAlgn="auto" hangingPunct="1">
              <a:spcAft>
                <a:spcPts val="0"/>
              </a:spcAft>
              <a:defRPr/>
            </a:pPr>
            <a:r>
              <a:rPr lang="de-DE" sz="3600" dirty="0" smtClean="0"/>
              <a:t>- Gesicht </a:t>
            </a:r>
            <a:r>
              <a:rPr lang="de-DE" sz="3600" dirty="0" smtClean="0"/>
              <a:t>(Mimik),  </a:t>
            </a:r>
            <a:endParaRPr lang="de-DE" sz="3600" dirty="0" smtClean="0"/>
          </a:p>
          <a:p>
            <a:pPr algn="just" eaLnBrk="1" fontAlgn="auto" hangingPunct="1">
              <a:spcAft>
                <a:spcPts val="0"/>
              </a:spcAft>
              <a:defRPr/>
            </a:pPr>
            <a:r>
              <a:rPr lang="de-DE" sz="3600" dirty="0" smtClean="0"/>
              <a:t>- Symbole</a:t>
            </a:r>
            <a:r>
              <a:rPr lang="de-DE" sz="3600" dirty="0" smtClean="0"/>
              <a:t>, </a:t>
            </a:r>
            <a:endParaRPr lang="de-DE" sz="3600" dirty="0" smtClean="0"/>
          </a:p>
          <a:p>
            <a:pPr algn="just" eaLnBrk="1" fontAlgn="auto" hangingPunct="1">
              <a:spcAft>
                <a:spcPts val="0"/>
              </a:spcAft>
              <a:defRPr/>
            </a:pPr>
            <a:r>
              <a:rPr lang="de-DE" sz="3600" dirty="0" smtClean="0"/>
              <a:t>- Signale </a:t>
            </a:r>
            <a:r>
              <a:rPr lang="de-DE" sz="3600" dirty="0" smtClean="0"/>
              <a:t>(Kleidung) </a:t>
            </a:r>
            <a:endParaRPr lang="de-DE" sz="3600" dirty="0" smtClean="0"/>
          </a:p>
          <a:p>
            <a:pPr algn="just" eaLnBrk="1" fontAlgn="auto" hangingPunct="1">
              <a:spcAft>
                <a:spcPts val="0"/>
              </a:spcAft>
              <a:defRPr/>
            </a:pPr>
            <a:r>
              <a:rPr lang="de-DE" sz="3600" dirty="0" smtClean="0"/>
              <a:t>- das </a:t>
            </a:r>
            <a:r>
              <a:rPr lang="de-DE" sz="3600" dirty="0" smtClean="0"/>
              <a:t>Verhalten im  </a:t>
            </a:r>
            <a:r>
              <a:rPr lang="de-DE" sz="3600" dirty="0" smtClean="0"/>
              <a:t>Raum</a:t>
            </a:r>
            <a:endParaRPr lang="ru-RU"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484632" indent="0" eaLnBrk="1" fontAlgn="auto" hangingPunct="1">
              <a:spcAft>
                <a:spcPts val="0"/>
              </a:spcAft>
              <a:defRPr/>
            </a:pPr>
            <a:r>
              <a:rPr lang="de-DE" sz="2800" dirty="0" smtClean="0">
                <a:solidFill>
                  <a:schemeClr val="accent1">
                    <a:tint val="83000"/>
                    <a:satMod val="150000"/>
                  </a:schemeClr>
                </a:solidFill>
              </a:rPr>
              <a:t>Nach verbreiteter Ansicht lügt  der Körper nicht, deswegen ist die nonverbale Äußerung dann das eigentlich  Gemeinte.</a:t>
            </a:r>
            <a:endParaRPr lang="ru-RU" sz="2800" dirty="0">
              <a:solidFill>
                <a:schemeClr val="accent1">
                  <a:tint val="83000"/>
                  <a:satMod val="150000"/>
                </a:schemeClr>
              </a:solidFill>
            </a:endParaRPr>
          </a:p>
        </p:txBody>
      </p:sp>
      <p:pic>
        <p:nvPicPr>
          <p:cNvPr id="15362" name="Содержимое 3" descr="jesti.jpg"/>
          <p:cNvPicPr>
            <a:picLocks noGrp="1" noChangeAspect="1"/>
          </p:cNvPicPr>
          <p:nvPr>
            <p:ph idx="1"/>
          </p:nvPr>
        </p:nvPicPr>
        <p:blipFill>
          <a:blip r:embed="rId2"/>
          <a:srcRect/>
          <a:stretch>
            <a:fillRect/>
          </a:stretch>
        </p:blipFill>
        <p:spPr>
          <a:xfrm>
            <a:off x="571500" y="1785938"/>
            <a:ext cx="7929563" cy="450056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indent="0" algn="ctr" eaLnBrk="1" fontAlgn="auto" hangingPunct="1">
              <a:spcAft>
                <a:spcPts val="0"/>
              </a:spcAft>
              <a:defRPr/>
            </a:pPr>
            <a:r>
              <a:rPr lang="de-DE" sz="4000" dirty="0" smtClean="0">
                <a:solidFill>
                  <a:schemeClr val="accent1">
                    <a:tint val="83000"/>
                    <a:satMod val="150000"/>
                  </a:schemeClr>
                </a:solidFill>
              </a:rPr>
              <a:t>Das Nonverbale ist nämlich eng an die jeweilige Kultur gebunden.</a:t>
            </a:r>
            <a:endParaRPr lang="ru-RU" sz="4000" dirty="0">
              <a:solidFill>
                <a:schemeClr val="accent1">
                  <a:tint val="83000"/>
                  <a:satMod val="150000"/>
                </a:schemeClr>
              </a:solidFill>
            </a:endParaRPr>
          </a:p>
        </p:txBody>
      </p:sp>
      <p:pic>
        <p:nvPicPr>
          <p:cNvPr id="4" name="Содержимое 3" descr="уамуф.jpeg"/>
          <p:cNvPicPr>
            <a:picLocks noGrp="1" noChangeAspect="1"/>
          </p:cNvPicPr>
          <p:nvPr>
            <p:ph idx="1"/>
          </p:nvPr>
        </p:nvPicPr>
        <p:blipFill>
          <a:blip r:embed="rId2"/>
          <a:stretch>
            <a:fillRect/>
          </a:stretch>
        </p:blipFill>
        <p:spPr>
          <a:xfrm>
            <a:off x="642910" y="1876714"/>
            <a:ext cx="8143932" cy="458412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73038" y="104775"/>
            <a:ext cx="46037" cy="46038"/>
          </a:xfrm>
        </p:spPr>
        <p:txBody>
          <a:bodyPr>
            <a:normAutofit fontScale="90000"/>
          </a:bodyPr>
          <a:lstStyle/>
          <a:p>
            <a:pPr indent="0" eaLnBrk="1" fontAlgn="auto" hangingPunct="1">
              <a:spcAft>
                <a:spcPts val="0"/>
              </a:spcAft>
              <a:defRPr/>
            </a:pPr>
            <a:endParaRPr lang="ru-RU" dirty="0">
              <a:solidFill>
                <a:schemeClr val="accent1">
                  <a:tint val="83000"/>
                  <a:satMod val="150000"/>
                </a:schemeClr>
              </a:solidFill>
            </a:endParaRPr>
          </a:p>
        </p:txBody>
      </p:sp>
      <p:pic>
        <p:nvPicPr>
          <p:cNvPr id="5" name="Рисунок 4" descr="images.jpeg"/>
          <p:cNvPicPr>
            <a:picLocks noGrp="1" noChangeAspect="1"/>
          </p:cNvPicPr>
          <p:nvPr>
            <p:ph type="pic" idx="1"/>
          </p:nvPr>
        </p:nvPicPr>
        <p:blipFill>
          <a:blip r:embed="rId2"/>
          <a:srcRect l="4854" r="4854"/>
          <a:stretch>
            <a:fillRect/>
          </a:stretch>
        </p:blipFill>
        <p:spPr>
          <a:xfrm>
            <a:off x="500063" y="374650"/>
            <a:ext cx="8215312" cy="6054725"/>
          </a:xfrm>
        </p:spPr>
      </p:pic>
      <p:sp>
        <p:nvSpPr>
          <p:cNvPr id="4" name="Текст 3"/>
          <p:cNvSpPr>
            <a:spLocks noGrp="1"/>
          </p:cNvSpPr>
          <p:nvPr>
            <p:ph type="body" sz="half" idx="2"/>
          </p:nvPr>
        </p:nvSpPr>
        <p:spPr>
          <a:xfrm>
            <a:off x="8858278" y="6643687"/>
            <a:ext cx="45719" cy="45719"/>
          </a:xfrm>
        </p:spPr>
        <p:txBody>
          <a:bodyPr>
            <a:normAutofit fontScale="25000" lnSpcReduction="20000"/>
          </a:bodyPr>
          <a:lstStyle/>
          <a:p>
            <a:pPr eaLnBrk="1" fontAlgn="auto" hangingPunct="1">
              <a:spcAft>
                <a:spcPts val="0"/>
              </a:spcAft>
              <a:buFont typeface="Wingdings 2"/>
              <a:buNone/>
              <a:defRPr/>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368300"/>
            <a:ext cx="914400" cy="5943600"/>
          </a:xfrm>
        </p:spPr>
        <p:txBody>
          <a:bodyPr vert="horz" wrap="square" lIns="91440" tIns="45720" rIns="91440" bIns="45720" numCol="1" anchorCtr="0" compatLnSpc="1">
            <a:prstTxWarp prst="textNoShape">
              <a:avLst/>
            </a:prstTxWarp>
          </a:bodyPr>
          <a:lstStyle/>
          <a:p>
            <a:pPr marR="0" indent="0" eaLnBrk="1" hangingPunct="1">
              <a:spcBef>
                <a:spcPct val="0"/>
              </a:spcBef>
              <a:defRPr/>
            </a:pPr>
            <a:endParaRPr lang="ru-RU" cap="none" smtClean="0">
              <a:ln>
                <a:noFill/>
              </a:ln>
              <a:effectLst>
                <a:outerShdw blurRad="38100" dist="38100" dir="2700000" algn="tl">
                  <a:srgbClr val="FFFFFF"/>
                </a:outerShdw>
              </a:effectLst>
            </a:endParaRPr>
          </a:p>
        </p:txBody>
      </p:sp>
      <p:sp>
        <p:nvSpPr>
          <p:cNvPr id="18434" name="Текст 2"/>
          <p:cNvSpPr>
            <a:spLocks noGrp="1"/>
          </p:cNvSpPr>
          <p:nvPr>
            <p:ph type="body" idx="2"/>
          </p:nvPr>
        </p:nvSpPr>
        <p:spPr>
          <a:xfrm>
            <a:off x="214313" y="0"/>
            <a:ext cx="3786187" cy="6858000"/>
          </a:xfrm>
        </p:spPr>
        <p:txBody>
          <a:bodyPr/>
          <a:lstStyle/>
          <a:p>
            <a:pPr algn="r" eaLnBrk="1" hangingPunct="1">
              <a:spcBef>
                <a:spcPct val="0"/>
              </a:spcBef>
            </a:pPr>
            <a:r>
              <a:rPr lang="de-DE" sz="2400" dirty="0" smtClean="0"/>
              <a:t>Aber die </a:t>
            </a:r>
            <a:r>
              <a:rPr lang="de-DE" sz="2400" dirty="0" err="1" smtClean="0"/>
              <a:t>Multikulturalität</a:t>
            </a:r>
            <a:r>
              <a:rPr lang="de-DE" sz="2400" dirty="0" smtClean="0"/>
              <a:t> der Städte, die massenhafte Konfrontation mit Fremden  führt eher zu irrationalem Verhalten, zu Abwehr, nicht zu interkultureller Kommunikation. </a:t>
            </a:r>
            <a:r>
              <a:rPr lang="de-DE" sz="2400" dirty="0" err="1" smtClean="0"/>
              <a:t>Plurikulturelle</a:t>
            </a:r>
            <a:r>
              <a:rPr lang="ru-RU" sz="2400" dirty="0" smtClean="0"/>
              <a:t> </a:t>
            </a:r>
            <a:r>
              <a:rPr lang="de-DE" sz="2400" dirty="0" smtClean="0"/>
              <a:t>Gesellschaften</a:t>
            </a:r>
            <a:r>
              <a:rPr lang="ru-RU" sz="2400" dirty="0" smtClean="0"/>
              <a:t> </a:t>
            </a:r>
            <a:r>
              <a:rPr lang="de-DE" sz="2400" dirty="0" smtClean="0"/>
              <a:t>erschweren die Begegnung mit dem  Fremden, weil sich die Menschen in ihren Identitätsnomen  ständig vom Fremden  bedroht fühlen.</a:t>
            </a:r>
            <a:endParaRPr lang="ru-RU" sz="2400" dirty="0" smtClean="0"/>
          </a:p>
        </p:txBody>
      </p:sp>
      <p:pic>
        <p:nvPicPr>
          <p:cNvPr id="18435" name="Содержимое 4" descr="images.jpeg"/>
          <p:cNvPicPr>
            <a:picLocks noGrp="1" noChangeAspect="1"/>
          </p:cNvPicPr>
          <p:nvPr>
            <p:ph sz="half" idx="1"/>
          </p:nvPr>
        </p:nvPicPr>
        <p:blipFill>
          <a:blip r:embed="rId2"/>
          <a:srcRect/>
          <a:stretch>
            <a:fillRect/>
          </a:stretch>
        </p:blipFill>
        <p:spPr>
          <a:xfrm>
            <a:off x="4214813" y="357188"/>
            <a:ext cx="4476750" cy="621506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72066" y="214290"/>
            <a:ext cx="3829048" cy="6429396"/>
          </a:xfrm>
        </p:spPr>
        <p:txBody>
          <a:bodyPr>
            <a:noAutofit/>
          </a:bodyPr>
          <a:lstStyle/>
          <a:p>
            <a:pPr marL="484632" indent="0" eaLnBrk="1" fontAlgn="auto" hangingPunct="1">
              <a:spcAft>
                <a:spcPts val="0"/>
              </a:spcAft>
              <a:defRPr/>
            </a:pPr>
            <a:r>
              <a:rPr lang="de-DE" sz="2400" dirty="0" smtClean="0">
                <a:solidFill>
                  <a:schemeClr val="accent1">
                    <a:tint val="83000"/>
                    <a:satMod val="150000"/>
                  </a:schemeClr>
                </a:solidFill>
              </a:rPr>
              <a:t>Selbst Lachen und Weinen sind kulturell verankert und haben in den verschiedenen  Kulturen oder Gebrauchssituationen andere, sogar entgegen gesetzte Inhalte:  Weinen aus Kummer oder vor Rührung und Freude, Lachen aus Spaß, Übermut und  Lust oder aus Häme, Verlegenheit und </a:t>
            </a:r>
            <a:r>
              <a:rPr lang="de-DE" sz="2400" dirty="0" err="1" smtClean="0">
                <a:solidFill>
                  <a:schemeClr val="accent1">
                    <a:tint val="83000"/>
                    <a:satMod val="150000"/>
                  </a:schemeClr>
                </a:solidFill>
              </a:rPr>
              <a:t>Ungemach</a:t>
            </a:r>
            <a:r>
              <a:rPr lang="de-DE" sz="2400" dirty="0" smtClean="0">
                <a:solidFill>
                  <a:schemeClr val="accent1">
                    <a:tint val="83000"/>
                    <a:satMod val="150000"/>
                  </a:schemeClr>
                </a:solidFill>
              </a:rPr>
              <a:t>. </a:t>
            </a:r>
            <a:r>
              <a:rPr lang="ru-RU" sz="2400" dirty="0" smtClean="0">
                <a:solidFill>
                  <a:schemeClr val="accent1">
                    <a:tint val="83000"/>
                    <a:satMod val="150000"/>
                  </a:schemeClr>
                </a:solidFill>
              </a:rPr>
              <a:t/>
            </a:r>
            <a:br>
              <a:rPr lang="ru-RU" sz="2400" dirty="0" smtClean="0">
                <a:solidFill>
                  <a:schemeClr val="accent1">
                    <a:tint val="83000"/>
                    <a:satMod val="150000"/>
                  </a:schemeClr>
                </a:solidFill>
              </a:rPr>
            </a:br>
            <a:endParaRPr lang="ru-RU" sz="2400" dirty="0">
              <a:solidFill>
                <a:schemeClr val="accent1">
                  <a:tint val="83000"/>
                  <a:satMod val="150000"/>
                </a:schemeClr>
              </a:solidFill>
            </a:endParaRPr>
          </a:p>
        </p:txBody>
      </p:sp>
      <p:pic>
        <p:nvPicPr>
          <p:cNvPr id="19458" name="Содержимое 5" descr="images.jpeg"/>
          <p:cNvPicPr>
            <a:picLocks noGrp="1" noChangeAspect="1"/>
          </p:cNvPicPr>
          <p:nvPr>
            <p:ph idx="1"/>
          </p:nvPr>
        </p:nvPicPr>
        <p:blipFill>
          <a:blip r:embed="rId2"/>
          <a:srcRect/>
          <a:stretch>
            <a:fillRect/>
          </a:stretch>
        </p:blipFill>
        <p:spPr>
          <a:xfrm>
            <a:off x="347663" y="214313"/>
            <a:ext cx="5153025" cy="62865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186766" cy="2304250"/>
          </a:xfrm>
        </p:spPr>
        <p:txBody>
          <a:bodyPr/>
          <a:lstStyle/>
          <a:p>
            <a:pPr marL="484632" indent="0" algn="ctr" eaLnBrk="1" fontAlgn="auto" hangingPunct="1">
              <a:spcAft>
                <a:spcPts val="0"/>
              </a:spcAft>
              <a:defRPr/>
            </a:pPr>
            <a:r>
              <a:rPr lang="de-DE" sz="2400" dirty="0" smtClean="0">
                <a:solidFill>
                  <a:schemeClr val="accent1">
                    <a:tint val="83000"/>
                    <a:satMod val="150000"/>
                  </a:schemeClr>
                </a:solidFill>
              </a:rPr>
              <a:t>Die  Gestik wird mit der Sprache gelernt.</a:t>
            </a:r>
            <a:r>
              <a:rPr lang="ru-RU" sz="2400" dirty="0" smtClean="0">
                <a:solidFill>
                  <a:schemeClr val="accent1">
                    <a:tint val="83000"/>
                    <a:satMod val="150000"/>
                  </a:schemeClr>
                </a:solidFill>
              </a:rPr>
              <a:t> </a:t>
            </a:r>
            <a:r>
              <a:rPr lang="de-DE" sz="2400" dirty="0" smtClean="0">
                <a:solidFill>
                  <a:schemeClr val="accent1">
                    <a:tint val="83000"/>
                    <a:satMod val="150000"/>
                  </a:schemeClr>
                </a:solidFill>
              </a:rPr>
              <a:t>Rund um den Globus sind die Menschen mit Händen und Füßen unterschiedlich  redselig. Sie haben unzählige Gesten für Freude und Bewunderung, Unwilligkeit,  Enttäuschung, Verachtung, Freundschaft, Schlafen, Essen, Trinken, Lieben.</a:t>
            </a:r>
            <a:endParaRPr lang="ru-RU" sz="2400" dirty="0">
              <a:solidFill>
                <a:schemeClr val="accent1">
                  <a:tint val="83000"/>
                  <a:satMod val="150000"/>
                </a:schemeClr>
              </a:solidFill>
            </a:endParaRPr>
          </a:p>
        </p:txBody>
      </p:sp>
      <p:pic>
        <p:nvPicPr>
          <p:cNvPr id="20482" name="Содержимое 4" descr="images.jpeg"/>
          <p:cNvPicPr>
            <a:picLocks noGrp="1" noChangeAspect="1"/>
          </p:cNvPicPr>
          <p:nvPr>
            <p:ph idx="1"/>
          </p:nvPr>
        </p:nvPicPr>
        <p:blipFill>
          <a:blip r:embed="rId2"/>
          <a:srcRect/>
          <a:stretch>
            <a:fillRect/>
          </a:stretch>
        </p:blipFill>
        <p:spPr>
          <a:xfrm>
            <a:off x="2643188" y="2611438"/>
            <a:ext cx="4000500" cy="3810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399032"/>
          </a:xfrm>
        </p:spPr>
        <p:txBody>
          <a:bodyPr>
            <a:noAutofit/>
          </a:bodyPr>
          <a:lstStyle/>
          <a:p>
            <a:pPr algn="ctr"/>
            <a:r>
              <a:rPr lang="de-DE" sz="2800" dirty="0" smtClean="0"/>
              <a:t>Häufig entstehen Konflikte im interkulturellen Austausch deswegen, weil wir  den Bedeutungsgehalt von  Gesten, Gebärden und Symbole, die wir aus unserer eigenen Kultur kennen,  auf die  fremde übertragen.</a:t>
            </a:r>
            <a:endParaRPr lang="ru-RU" sz="2800" dirty="0"/>
          </a:p>
        </p:txBody>
      </p:sp>
      <p:pic>
        <p:nvPicPr>
          <p:cNvPr id="4" name="Содержимое 3" descr="ува.jpeg"/>
          <p:cNvPicPr>
            <a:picLocks noGrp="1" noChangeAspect="1"/>
          </p:cNvPicPr>
          <p:nvPr>
            <p:ph idx="1"/>
          </p:nvPr>
        </p:nvPicPr>
        <p:blipFill>
          <a:blip r:embed="rId2"/>
          <a:stretch>
            <a:fillRect/>
          </a:stretch>
        </p:blipFill>
        <p:spPr>
          <a:xfrm>
            <a:off x="1643042" y="2285968"/>
            <a:ext cx="6286544" cy="4572032"/>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198</TotalTime>
  <Words>414</Words>
  <PresentationFormat>Экран (4:3)</PresentationFormat>
  <Paragraphs>34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Яркая</vt:lpstr>
      <vt:lpstr>Das Nonverbale in der Kommunikation</vt:lpstr>
      <vt:lpstr>Das Nonverbale in unserem Leben</vt:lpstr>
      <vt:lpstr>Nach verbreiteter Ansicht lügt  der Körper nicht, deswegen ist die nonverbale Äußerung dann das eigentlich  Gemeinte.</vt:lpstr>
      <vt:lpstr>Das Nonverbale ist nämlich eng an die jeweilige Kultur gebunden.</vt:lpstr>
      <vt:lpstr>Слайд 5</vt:lpstr>
      <vt:lpstr>Слайд 6</vt:lpstr>
      <vt:lpstr>Selbst Lachen und Weinen sind kulturell verankert und haben in den verschiedenen  Kulturen oder Gebrauchssituationen andere, sogar entgegen gesetzte Inhalte:  Weinen aus Kummer oder vor Rührung und Freude, Lachen aus Spaß, Übermut und  Lust oder aus Häme, Verlegenheit und Ungemach.  </vt:lpstr>
      <vt:lpstr>Die  Gestik wird mit der Sprache gelernt. Rund um den Globus sind die Menschen mit Händen und Füßen unterschiedlich  redselig. Sie haben unzählige Gesten für Freude und Bewunderung, Unwilligkeit,  Enttäuschung, Verachtung, Freundschaft, Schlafen, Essen, Trinken, Lieben.</vt:lpstr>
      <vt:lpstr>Häufig entstehen Konflikte im interkulturellen Austausch deswegen, weil wir  den Bedeutungsgehalt von  Gesten, Gebärden und Symbole, die wir aus unserer eigenen Kultur kennen,  auf die  fremde übertragen.</vt:lpstr>
      <vt:lpstr>Слайд 10</vt:lpstr>
      <vt:lpstr>Die gleiche Gebärde kann nicht nur in verschiedenen Kulturen, sondern auch  innerhalb einer Kultur gleichzeitig ganz unterschiedliche Bedeutung haben wie die  erhobene Faust als Droh- oder als Grußgebärde, und das Ringzeichen als  Beleidigung oder als Belobigung.</vt:lpstr>
      <vt:lpstr>Grußgebärden</vt:lpstr>
      <vt:lpstr>Слайд 13</vt:lpstr>
      <vt:lpstr>Gebärden stehen nicht isoliert da. Sie sind kulturabhängig, werden mit der  Sprache gelernt und sind oft mehrdeutig. </vt:lpstr>
      <vt:lpstr>Wir nehmen die Welt nämlich  immer  so wahr, wie wir selbst sind</vt:lpstr>
      <vt:lpstr>Danke für die Aufmerksamkeit!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dc:creator>
  <cp:lastModifiedBy>Админ</cp:lastModifiedBy>
  <cp:revision>26</cp:revision>
  <dcterms:created xsi:type="dcterms:W3CDTF">2011-10-11T19:15:55Z</dcterms:created>
  <dcterms:modified xsi:type="dcterms:W3CDTF">2011-11-17T10:34:17Z</dcterms:modified>
</cp:coreProperties>
</file>